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60" r:id="rId5"/>
    <p:sldId id="270" r:id="rId6"/>
    <p:sldId id="259" r:id="rId7"/>
    <p:sldId id="265" r:id="rId8"/>
    <p:sldId id="266" r:id="rId9"/>
    <p:sldId id="267" r:id="rId10"/>
    <p:sldId id="268" r:id="rId11"/>
    <p:sldId id="261" r:id="rId12"/>
    <p:sldId id="271" r:id="rId13"/>
    <p:sldId id="26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9104F06-CE4A-4245-BE89-A699E206A99E}" type="datetimeFigureOut">
              <a:rPr lang="en-US" smtClean="0"/>
              <a:pPr/>
              <a:t>2/23/2012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11534AF-07F4-4993-9A1D-B58F3F3231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104F06-CE4A-4245-BE89-A699E206A99E}"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104F06-CE4A-4245-BE89-A699E206A99E}"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104F06-CE4A-4245-BE89-A699E206A99E}"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104F06-CE4A-4245-BE89-A699E206A99E}" type="datetimeFigureOut">
              <a:rPr lang="en-US" smtClean="0"/>
              <a:pPr/>
              <a:t>2/23/2012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534AF-07F4-4993-9A1D-B58F3F3231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104F06-CE4A-4245-BE89-A699E206A99E}"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104F06-CE4A-4245-BE89-A699E206A99E}" type="datetimeFigureOut">
              <a:rPr lang="en-US" smtClean="0"/>
              <a:pPr/>
              <a:t>2/23/2012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104F06-CE4A-4245-BE89-A699E206A99E}" type="datetimeFigureOut">
              <a:rPr lang="en-US" smtClean="0"/>
              <a:pPr/>
              <a:t>2/23/2012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104F06-CE4A-4245-BE89-A699E206A99E}" type="datetimeFigureOut">
              <a:rPr lang="en-US" smtClean="0"/>
              <a:pPr/>
              <a:t>2/23/2012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104F06-CE4A-4245-BE89-A699E206A99E}"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534AF-07F4-4993-9A1D-B58F3F3231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104F06-CE4A-4245-BE89-A699E206A99E}" type="datetimeFigureOut">
              <a:rPr lang="en-US" smtClean="0"/>
              <a:pPr/>
              <a:t>2/23/2012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11534AF-07F4-4993-9A1D-B58F3F3231A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9104F06-CE4A-4245-BE89-A699E206A99E}" type="datetimeFigureOut">
              <a:rPr lang="en-US" smtClean="0"/>
              <a:pPr/>
              <a:t>2/23/2012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11534AF-07F4-4993-9A1D-B58F3F3231A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ChemicalReactions_Video.wmv"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Chemical Reactions</a:t>
            </a:r>
            <a:endParaRPr lang="en-US" dirty="0"/>
          </a:p>
        </p:txBody>
      </p:sp>
      <p:sp>
        <p:nvSpPr>
          <p:cNvPr id="3" name="Subtitle 2"/>
          <p:cNvSpPr>
            <a:spLocks noGrp="1"/>
          </p:cNvSpPr>
          <p:nvPr>
            <p:ph type="subTitle" idx="1"/>
          </p:nvPr>
        </p:nvSpPr>
        <p:spPr/>
        <p:txBody>
          <a:bodyPr/>
          <a:lstStyle/>
          <a:p>
            <a:r>
              <a:rPr lang="en-US" dirty="0" smtClean="0"/>
              <a:t>Grade 11 Chemistry ( </a:t>
            </a:r>
            <a:r>
              <a:rPr lang="en-US" dirty="0" smtClean="0">
                <a:latin typeface="+mj-lt"/>
              </a:rPr>
              <a:t>SCH3U</a:t>
            </a:r>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42216"/>
            <a:ext cx="8229600" cy="4389120"/>
          </a:xfrm>
        </p:spPr>
        <p:txBody>
          <a:bodyPr/>
          <a:lstStyle/>
          <a:p>
            <a:pPr marL="0" indent="0">
              <a:buNone/>
            </a:pPr>
            <a:r>
              <a:rPr lang="en-CA" dirty="0" smtClean="0"/>
              <a:t>6. </a:t>
            </a:r>
            <a:r>
              <a:rPr lang="en-CA" dirty="0"/>
              <a:t>Elements can form other elements.</a:t>
            </a:r>
          </a:p>
          <a:p>
            <a:pPr marL="0" indent="0">
              <a:buNone/>
            </a:pPr>
            <a:endParaRPr lang="en-CA" dirty="0"/>
          </a:p>
        </p:txBody>
      </p:sp>
      <p:pic>
        <p:nvPicPr>
          <p:cNvPr id="4" name="Picture 3" descr="http://www.bbc.co.uk/scotland/learning/bitesize/standard/chemistry/images/magnesium_copper.gif"/>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446878"/>
            <a:ext cx="7560840" cy="4464496"/>
          </a:xfrm>
          <a:prstGeom prst="rect">
            <a:avLst/>
          </a:prstGeom>
          <a:noFill/>
          <a:ln>
            <a:noFill/>
          </a:ln>
        </p:spPr>
      </p:pic>
      <p:sp>
        <p:nvSpPr>
          <p:cNvPr id="5" name="Rectangle 4"/>
          <p:cNvSpPr/>
          <p:nvPr/>
        </p:nvSpPr>
        <p:spPr>
          <a:xfrm>
            <a:off x="2807804" y="1446877"/>
            <a:ext cx="3168352" cy="9345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xmlns="" val="124939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692696"/>
            <a:ext cx="5688632" cy="1143000"/>
          </a:xfrm>
        </p:spPr>
        <p:txBody>
          <a:bodyPr/>
          <a:lstStyle/>
          <a:p>
            <a:r>
              <a:rPr lang="en-US" dirty="0" smtClean="0"/>
              <a:t>Jigsaw</a:t>
            </a:r>
            <a:endParaRPr lang="en-US" dirty="0"/>
          </a:p>
        </p:txBody>
      </p:sp>
      <p:pic>
        <p:nvPicPr>
          <p:cNvPr id="4" name="Picture 3"/>
          <p:cNvPicPr>
            <a:picLocks noChangeAspect="1"/>
          </p:cNvPicPr>
          <p:nvPr/>
        </p:nvPicPr>
        <p:blipFill>
          <a:blip r:embed="rId2" cstate="print"/>
          <a:stretch>
            <a:fillRect/>
          </a:stretch>
        </p:blipFill>
        <p:spPr>
          <a:xfrm>
            <a:off x="1697791" y="1557423"/>
            <a:ext cx="5547894" cy="499310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Instructions</a:t>
            </a:r>
            <a:endParaRPr lang="en-US" dirty="0"/>
          </a:p>
        </p:txBody>
      </p:sp>
      <p:sp>
        <p:nvSpPr>
          <p:cNvPr id="3" name="Content Placeholder 2"/>
          <p:cNvSpPr>
            <a:spLocks noGrp="1"/>
          </p:cNvSpPr>
          <p:nvPr>
            <p:ph idx="1"/>
          </p:nvPr>
        </p:nvSpPr>
        <p:spPr/>
        <p:txBody>
          <a:bodyPr/>
          <a:lstStyle/>
          <a:p>
            <a:r>
              <a:rPr lang="en-US" dirty="0" smtClean="0"/>
              <a:t>In your expert group, Build </a:t>
            </a:r>
            <a:r>
              <a:rPr lang="en-US" dirty="0" smtClean="0"/>
              <a:t>a molecular model of an example of a chemical reaction </a:t>
            </a:r>
            <a:r>
              <a:rPr lang="en-US" dirty="0" smtClean="0"/>
              <a:t>that has been assigned</a:t>
            </a:r>
            <a:endParaRPr lang="en-US" dirty="0" smtClean="0"/>
          </a:p>
          <a:p>
            <a:endParaRPr lang="en-US" dirty="0" smtClean="0"/>
          </a:p>
          <a:p>
            <a:r>
              <a:rPr lang="en-US" dirty="0" smtClean="0"/>
              <a:t>In your home group, Make </a:t>
            </a:r>
            <a:r>
              <a:rPr lang="en-US" dirty="0" smtClean="0"/>
              <a:t>a drawing of your molecular model or act out </a:t>
            </a:r>
            <a:r>
              <a:rPr lang="en-US" dirty="0" smtClean="0"/>
              <a:t>all of the chemical </a:t>
            </a:r>
            <a:r>
              <a:rPr lang="en-US" dirty="0" smtClean="0"/>
              <a:t>reaction </a:t>
            </a:r>
            <a:r>
              <a:rPr lang="en-US" dirty="0" smtClean="0"/>
              <a:t>processes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 Activity </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The Overview</a:t>
            </a:r>
            <a:r>
              <a:rPr lang="en-US" dirty="0" smtClean="0"/>
              <a:t> </a:t>
            </a:r>
          </a:p>
          <a:p>
            <a:pPr>
              <a:buNone/>
            </a:pPr>
            <a:r>
              <a:rPr lang="en-US" dirty="0" smtClean="0"/>
              <a:t>	As this unit begins I would like to tell you about the blog assignment for the Chemical Reactions Unit.  Since blogging allows for a student-centered course and a deeper interest in the materials I have made a blog an integral part of the course. </a:t>
            </a:r>
          </a:p>
          <a:p>
            <a:pPr>
              <a:buNone/>
            </a:pPr>
            <a:r>
              <a:rPr lang="en-US" dirty="0" smtClean="0"/>
              <a:t/>
            </a:r>
            <a:br>
              <a:rPr lang="en-US" dirty="0" smtClean="0"/>
            </a:br>
            <a:r>
              <a:rPr lang="en-US" b="1" dirty="0" smtClean="0"/>
              <a:t>Assignment Description</a:t>
            </a:r>
            <a:r>
              <a:rPr lang="en-US" dirty="0" smtClean="0"/>
              <a:t/>
            </a:r>
            <a:br>
              <a:rPr lang="en-US" dirty="0" smtClean="0"/>
            </a:br>
            <a:r>
              <a:rPr lang="en-US" dirty="0" smtClean="0"/>
              <a:t>Your assignment is to create and participate in our class blog.  You will be required to write one entry related to chemical reactions. You will be responsible for tracking your entry throughout the unit. By tracking I mean that you will be required to pay attention to your post and address any questions and discussions related to your post. </a:t>
            </a:r>
          </a:p>
          <a:p>
            <a:pPr>
              <a:buNone/>
            </a:pPr>
            <a:r>
              <a:rPr lang="en-US" dirty="0" smtClean="0"/>
              <a:t>	Your post should address how class materials, subjects and lessons are relevant to industry, everyday life and/or technology.  You are encouraged to be creative and research using multiple media sources. You post should include an audio, visual or video component. </a:t>
            </a:r>
          </a:p>
          <a:p>
            <a:pPr>
              <a:buNone/>
            </a:pPr>
            <a:r>
              <a:rPr lang="en-US" dirty="0" smtClean="0"/>
              <a:t>	In addition to posting your own entries, you are required to </a:t>
            </a:r>
            <a:r>
              <a:rPr lang="en-US" b="1" dirty="0" smtClean="0"/>
              <a:t>actively read other blogs and other students’ entries.</a:t>
            </a:r>
            <a:r>
              <a:rPr lang="en-US" dirty="0" smtClean="0"/>
              <a:t> Your active engagement will come in the form commenting on </a:t>
            </a:r>
            <a:r>
              <a:rPr lang="en-US" b="1" dirty="0" smtClean="0"/>
              <a:t>at least </a:t>
            </a:r>
            <a:r>
              <a:rPr lang="en-US" dirty="0" smtClean="0"/>
              <a:t>3 other blogs.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650336"/>
          </a:xfrm>
        </p:spPr>
        <p:txBody>
          <a:bodyPr>
            <a:normAutofit/>
          </a:bodyPr>
          <a:lstStyle/>
          <a:p>
            <a:r>
              <a:rPr lang="en-US" sz="3200" dirty="0" smtClean="0"/>
              <a:t>http://www.tumblr.com/dashboard</a:t>
            </a:r>
            <a:endParaRPr lang="en-US" sz="3200" dirty="0"/>
          </a:p>
        </p:txBody>
      </p:sp>
      <p:pic>
        <p:nvPicPr>
          <p:cNvPr id="1026" name="Picture 2"/>
          <p:cNvPicPr>
            <a:picLocks noChangeAspect="1" noChangeArrowheads="1"/>
          </p:cNvPicPr>
          <p:nvPr/>
        </p:nvPicPr>
        <p:blipFill>
          <a:blip r:embed="rId2" cstate="print"/>
          <a:srcRect/>
          <a:stretch>
            <a:fillRect/>
          </a:stretch>
        </p:blipFill>
        <p:spPr bwMode="auto">
          <a:xfrm>
            <a:off x="395536" y="1412776"/>
            <a:ext cx="8352928" cy="52205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2" name="Group 38"/>
          <p:cNvGrpSpPr>
            <a:grpSpLocks/>
          </p:cNvGrpSpPr>
          <p:nvPr/>
        </p:nvGrpSpPr>
        <p:grpSpPr bwMode="auto">
          <a:xfrm>
            <a:off x="0" y="260546"/>
            <a:ext cx="9252469" cy="6235611"/>
            <a:chOff x="400" y="2281"/>
            <a:chExt cx="15524" cy="10339"/>
          </a:xfrm>
        </p:grpSpPr>
        <p:sp>
          <p:nvSpPr>
            <p:cNvPr id="1063" name="Text Box 2"/>
            <p:cNvSpPr txBox="1">
              <a:spLocks noChangeArrowheads="1"/>
            </p:cNvSpPr>
            <p:nvPr/>
          </p:nvSpPr>
          <p:spPr bwMode="auto">
            <a:xfrm>
              <a:off x="6278" y="9087"/>
              <a:ext cx="3363" cy="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latin typeface="Calibri" pitchFamily="34" charset="0"/>
                </a:rPr>
                <a:t>Guiding Questions</a:t>
              </a:r>
              <a:r>
                <a:rPr kumimoji="0" lang="en-US" sz="1600" b="1" i="0" u="none" strike="noStrike" cap="none" normalizeH="0" baseline="0" dirty="0" smtClean="0">
                  <a:ln>
                    <a:noFill/>
                  </a:ln>
                  <a:solidFill>
                    <a:schemeClr val="tx1"/>
                  </a:solidFill>
                  <a:effectLst/>
                  <a:latin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1064" name="Group 40"/>
            <p:cNvGrpSpPr>
              <a:grpSpLocks/>
            </p:cNvGrpSpPr>
            <p:nvPr/>
          </p:nvGrpSpPr>
          <p:grpSpPr bwMode="auto">
            <a:xfrm>
              <a:off x="400" y="2281"/>
              <a:ext cx="15524" cy="10339"/>
              <a:chOff x="400" y="2281"/>
              <a:chExt cx="15524" cy="10339"/>
            </a:xfrm>
          </p:grpSpPr>
          <p:sp>
            <p:nvSpPr>
              <p:cNvPr id="1065" name="Text Box 41"/>
              <p:cNvSpPr txBox="1">
                <a:spLocks noChangeArrowheads="1"/>
              </p:cNvSpPr>
              <p:nvPr/>
            </p:nvSpPr>
            <p:spPr bwMode="auto">
              <a:xfrm>
                <a:off x="540" y="4649"/>
                <a:ext cx="3302" cy="7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A1. </a:t>
                </a:r>
                <a:r>
                  <a:rPr kumimoji="0" lang="en-US" sz="1600" b="0" i="0" u="none" strike="noStrike" cap="none" normalizeH="0" baseline="0" dirty="0" smtClean="0">
                    <a:ln>
                      <a:noFill/>
                    </a:ln>
                    <a:solidFill>
                      <a:schemeClr val="tx1"/>
                    </a:solidFill>
                    <a:effectLst/>
                    <a:latin typeface="Calibri" pitchFamily="34" charset="0"/>
                  </a:rPr>
                  <a:t>Demonstrate scientific investigation skills in the four areas of skills (IP, PR, AI, C)</a:t>
                </a:r>
                <a:endParaRPr kumimoji="0" lang="en-US" sz="1600" b="0"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C1.</a:t>
                </a:r>
                <a:r>
                  <a:rPr kumimoji="0" lang="en-US" sz="1600" b="0" i="0" u="none" strike="noStrike" cap="none" normalizeH="0" baseline="0" dirty="0" smtClean="0">
                    <a:ln>
                      <a:noFill/>
                    </a:ln>
                    <a:solidFill>
                      <a:schemeClr val="tx1"/>
                    </a:solidFill>
                    <a:effectLst/>
                    <a:latin typeface="Calibri" pitchFamily="34" charset="0"/>
                  </a:rPr>
                  <a:t> </a:t>
                </a:r>
                <a:r>
                  <a:rPr kumimoji="0" lang="en-US" sz="1600" b="0" i="0" u="none" strike="noStrike" cap="none" normalizeH="0" baseline="0" dirty="0" err="1" smtClean="0">
                    <a:ln>
                      <a:noFill/>
                    </a:ln>
                    <a:solidFill>
                      <a:schemeClr val="tx1"/>
                    </a:solidFill>
                    <a:effectLst/>
                    <a:latin typeface="Calibri" pitchFamily="34" charset="0"/>
                  </a:rPr>
                  <a:t>Analyse</a:t>
                </a:r>
                <a:r>
                  <a:rPr kumimoji="0" lang="en-US" sz="1600" b="0" i="0" u="none" strike="noStrike" cap="none" normalizeH="0" baseline="0" dirty="0" smtClean="0">
                    <a:ln>
                      <a:noFill/>
                    </a:ln>
                    <a:solidFill>
                      <a:schemeClr val="tx1"/>
                    </a:solidFill>
                    <a:effectLst/>
                    <a:latin typeface="Calibri" pitchFamily="34" charset="0"/>
                  </a:rPr>
                  <a:t> chemical reactions used in a variety of applications and assess their impact on society and the environment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C2</a:t>
                </a:r>
                <a:r>
                  <a:rPr kumimoji="0" lang="en-US" sz="1600" b="0" i="0" u="none" strike="noStrike" cap="none" normalizeH="0" baseline="0" dirty="0" smtClean="0">
                    <a:ln>
                      <a:noFill/>
                    </a:ln>
                    <a:solidFill>
                      <a:schemeClr val="tx1"/>
                    </a:solidFill>
                    <a:effectLst/>
                    <a:latin typeface="Calibri" pitchFamily="34" charset="0"/>
                  </a:rPr>
                  <a:t>. Investigate different types of chemical reactions</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C3.</a:t>
                </a:r>
                <a:r>
                  <a:rPr kumimoji="0" lang="en-US" sz="1600" b="0" i="0" u="none" strike="noStrike" cap="none" normalizeH="0" baseline="0" dirty="0" smtClean="0">
                    <a:ln>
                      <a:noFill/>
                    </a:ln>
                    <a:solidFill>
                      <a:schemeClr val="tx1"/>
                    </a:solidFill>
                    <a:effectLst/>
                    <a:latin typeface="Calibri" pitchFamily="34" charset="0"/>
                  </a:rPr>
                  <a:t> Demonstrate an understanding of the different types of chemical reactions</a:t>
                </a:r>
                <a:endParaRPr kumimoji="0" lang="en-US" sz="1600" b="0" i="0" u="none" strike="noStrike" cap="none" normalizeH="0" baseline="0" dirty="0" smtClean="0">
                  <a:ln>
                    <a:noFill/>
                  </a:ln>
                  <a:solidFill>
                    <a:schemeClr val="tx1"/>
                  </a:solidFill>
                  <a:effectLst/>
                  <a:latin typeface="Arial" pitchFamily="34" charset="0"/>
                </a:endParaRPr>
              </a:p>
            </p:txBody>
          </p:sp>
          <p:grpSp>
            <p:nvGrpSpPr>
              <p:cNvPr id="1066" name="Group 42"/>
              <p:cNvGrpSpPr>
                <a:grpSpLocks/>
              </p:cNvGrpSpPr>
              <p:nvPr/>
            </p:nvGrpSpPr>
            <p:grpSpPr bwMode="auto">
              <a:xfrm>
                <a:off x="400" y="2281"/>
                <a:ext cx="15524" cy="10339"/>
                <a:chOff x="400" y="2281"/>
                <a:chExt cx="15524" cy="10339"/>
              </a:xfrm>
            </p:grpSpPr>
            <p:grpSp>
              <p:nvGrpSpPr>
                <p:cNvPr id="1067" name="Group 43"/>
                <p:cNvGrpSpPr>
                  <a:grpSpLocks/>
                </p:cNvGrpSpPr>
                <p:nvPr/>
              </p:nvGrpSpPr>
              <p:grpSpPr bwMode="auto">
                <a:xfrm>
                  <a:off x="400" y="2281"/>
                  <a:ext cx="15524" cy="8339"/>
                  <a:chOff x="400" y="2281"/>
                  <a:chExt cx="15524" cy="8339"/>
                </a:xfrm>
              </p:grpSpPr>
              <p:sp>
                <p:nvSpPr>
                  <p:cNvPr id="1068" name="Text Box 44"/>
                  <p:cNvSpPr txBox="1">
                    <a:spLocks noChangeArrowheads="1"/>
                  </p:cNvSpPr>
                  <p:nvPr/>
                </p:nvSpPr>
                <p:spPr bwMode="auto">
                  <a:xfrm>
                    <a:off x="10729" y="4430"/>
                    <a:ext cx="5195" cy="61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fontAlgn="base">
                      <a:spcBef>
                        <a:spcPct val="0"/>
                      </a:spcBef>
                      <a:spcAft>
                        <a:spcPts val="1000"/>
                      </a:spcAft>
                    </a:pPr>
                    <a:r>
                      <a:rPr lang="en-US" dirty="0" smtClean="0">
                        <a:latin typeface="Arial" pitchFamily="34" charset="0"/>
                      </a:rPr>
                      <a:t>1.  </a:t>
                    </a:r>
                    <a:r>
                      <a:rPr lang="en-US" dirty="0">
                        <a:latin typeface="Arial" pitchFamily="34" charset="0"/>
                      </a:rPr>
                      <a:t>Chemicals react in predictable ways</a:t>
                    </a:r>
                  </a:p>
                  <a:p>
                    <a:pPr lvl="1" fontAlgn="base">
                      <a:spcBef>
                        <a:spcPct val="0"/>
                      </a:spcBef>
                      <a:spcAft>
                        <a:spcPts val="1000"/>
                      </a:spcAft>
                    </a:pPr>
                    <a:endParaRPr lang="en-US" dirty="0">
                      <a:latin typeface="Arial" pitchFamily="34" charset="0"/>
                    </a:endParaRPr>
                  </a:p>
                  <a:p>
                    <a:pPr lvl="1" fontAlgn="base">
                      <a:spcBef>
                        <a:spcPct val="0"/>
                      </a:spcBef>
                      <a:spcAft>
                        <a:spcPts val="1000"/>
                      </a:spcAft>
                    </a:pPr>
                    <a:r>
                      <a:rPr lang="en-US" dirty="0" smtClean="0">
                        <a:latin typeface="Arial" pitchFamily="34" charset="0"/>
                      </a:rPr>
                      <a:t>2.  </a:t>
                    </a:r>
                    <a:r>
                      <a:rPr lang="en-US" dirty="0">
                        <a:latin typeface="Arial" pitchFamily="34" charset="0"/>
                      </a:rPr>
                      <a:t>Chemical reactions and their applications have significant implications for society and the environment</a:t>
                    </a:r>
                  </a:p>
                  <a:p>
                    <a:pPr marL="457200" marR="0" lvl="1" indent="0" algn="l" defTabSz="914400" rtl="0" eaLnBrk="1" fontAlgn="base" latinLnBrk="0" hangingPunct="1">
                      <a:lnSpc>
                        <a:spcPct val="100000"/>
                      </a:lnSpc>
                      <a:spcBef>
                        <a:spcPct val="0"/>
                      </a:spcBef>
                      <a:spcAft>
                        <a:spcPts val="1000"/>
                      </a:spcAft>
                      <a:buClrTx/>
                      <a:buSzTx/>
                      <a:tabLst/>
                    </a:pPr>
                    <a:endParaRPr kumimoji="0" lang="en-US" sz="1800" b="0" i="0" u="none" strike="noStrike" cap="none" normalizeH="0" baseline="0" dirty="0" smtClean="0">
                      <a:ln>
                        <a:noFill/>
                      </a:ln>
                      <a:solidFill>
                        <a:schemeClr val="tx1"/>
                      </a:solidFill>
                      <a:effectLst/>
                      <a:latin typeface="Arial" pitchFamily="34" charset="0"/>
                    </a:endParaRPr>
                  </a:p>
                </p:txBody>
              </p:sp>
              <p:grpSp>
                <p:nvGrpSpPr>
                  <p:cNvPr id="1069" name="Group 45"/>
                  <p:cNvGrpSpPr>
                    <a:grpSpLocks/>
                  </p:cNvGrpSpPr>
                  <p:nvPr/>
                </p:nvGrpSpPr>
                <p:grpSpPr bwMode="auto">
                  <a:xfrm>
                    <a:off x="400" y="2281"/>
                    <a:ext cx="14800" cy="8119"/>
                    <a:chOff x="400" y="2281"/>
                    <a:chExt cx="14800" cy="8119"/>
                  </a:xfrm>
                </p:grpSpPr>
                <p:grpSp>
                  <p:nvGrpSpPr>
                    <p:cNvPr id="1070" name="Group 46"/>
                    <p:cNvGrpSpPr>
                      <a:grpSpLocks/>
                    </p:cNvGrpSpPr>
                    <p:nvPr/>
                  </p:nvGrpSpPr>
                  <p:grpSpPr bwMode="auto">
                    <a:xfrm>
                      <a:off x="400" y="2281"/>
                      <a:ext cx="14800" cy="8119"/>
                      <a:chOff x="400" y="1772"/>
                      <a:chExt cx="14800" cy="8119"/>
                    </a:xfrm>
                  </p:grpSpPr>
                  <p:grpSp>
                    <p:nvGrpSpPr>
                      <p:cNvPr id="1071" name="Group 47"/>
                      <p:cNvGrpSpPr>
                        <a:grpSpLocks/>
                      </p:cNvGrpSpPr>
                      <p:nvPr/>
                    </p:nvGrpSpPr>
                    <p:grpSpPr bwMode="auto">
                      <a:xfrm>
                        <a:off x="400" y="1772"/>
                        <a:ext cx="14800" cy="8119"/>
                        <a:chOff x="400" y="1772"/>
                        <a:chExt cx="14800" cy="8119"/>
                      </a:xfrm>
                    </p:grpSpPr>
                    <p:sp>
                      <p:nvSpPr>
                        <p:cNvPr id="1072" name="Text Box 3"/>
                        <p:cNvSpPr txBox="1">
                          <a:spLocks noChangeArrowheads="1"/>
                        </p:cNvSpPr>
                        <p:nvPr/>
                      </p:nvSpPr>
                      <p:spPr bwMode="auto">
                        <a:xfrm>
                          <a:off x="4567" y="1772"/>
                          <a:ext cx="6766" cy="740"/>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rPr>
                            <a:t>Overarching Question</a:t>
                          </a:r>
                          <a:endParaRPr kumimoji="0" lang="en-US" sz="2800" b="0" i="0" u="none" strike="noStrike" cap="none" normalizeH="0" baseline="0" dirty="0" smtClean="0">
                            <a:ln>
                              <a:noFill/>
                            </a:ln>
                            <a:solidFill>
                              <a:schemeClr val="tx1"/>
                            </a:solidFill>
                            <a:effectLst/>
                            <a:latin typeface="Arial" pitchFamily="34" charset="0"/>
                          </a:endParaRPr>
                        </a:p>
                      </p:txBody>
                    </p:sp>
                    <p:grpSp>
                      <p:nvGrpSpPr>
                        <p:cNvPr id="1073" name="Group 49"/>
                        <p:cNvGrpSpPr>
                          <a:grpSpLocks/>
                        </p:cNvGrpSpPr>
                        <p:nvPr/>
                      </p:nvGrpSpPr>
                      <p:grpSpPr bwMode="auto">
                        <a:xfrm>
                          <a:off x="400" y="2080"/>
                          <a:ext cx="14800" cy="7811"/>
                          <a:chOff x="400" y="2080"/>
                          <a:chExt cx="14800" cy="7811"/>
                        </a:xfrm>
                      </p:grpSpPr>
                      <p:sp>
                        <p:nvSpPr>
                          <p:cNvPr id="1074" name="Oval 1"/>
                          <p:cNvSpPr>
                            <a:spLocks noChangeArrowheads="1"/>
                          </p:cNvSpPr>
                          <p:nvPr/>
                        </p:nvSpPr>
                        <p:spPr bwMode="auto">
                          <a:xfrm>
                            <a:off x="5000" y="2847"/>
                            <a:ext cx="5560" cy="3533"/>
                          </a:xfrm>
                          <a:prstGeom prst="ellipse">
                            <a:avLst/>
                          </a:prstGeom>
                          <a:noFill/>
                          <a:ln w="25400">
                            <a:solidFill>
                              <a:srgbClr val="1F497D"/>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75" name="Right Arrow 4"/>
                          <p:cNvSpPr>
                            <a:spLocks noChangeArrowheads="1"/>
                          </p:cNvSpPr>
                          <p:nvPr/>
                        </p:nvSpPr>
                        <p:spPr bwMode="auto">
                          <a:xfrm rot="20465044">
                            <a:off x="3722" y="5473"/>
                            <a:ext cx="1480" cy="840"/>
                          </a:xfrm>
                          <a:prstGeom prst="rightArrow">
                            <a:avLst>
                              <a:gd name="adj1" fmla="val 50000"/>
                              <a:gd name="adj2" fmla="val 50002"/>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076" name="Right Arrow 5"/>
                          <p:cNvSpPr>
                            <a:spLocks noChangeArrowheads="1"/>
                          </p:cNvSpPr>
                          <p:nvPr/>
                        </p:nvSpPr>
                        <p:spPr bwMode="auto">
                          <a:xfrm rot="16200000">
                            <a:off x="7048" y="6844"/>
                            <a:ext cx="1194" cy="840"/>
                          </a:xfrm>
                          <a:prstGeom prst="rightArrow">
                            <a:avLst>
                              <a:gd name="adj1" fmla="val 50000"/>
                              <a:gd name="adj2" fmla="val 50002"/>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077" name="Right Arrow 6"/>
                          <p:cNvSpPr>
                            <a:spLocks noChangeArrowheads="1"/>
                          </p:cNvSpPr>
                          <p:nvPr/>
                        </p:nvSpPr>
                        <p:spPr bwMode="auto">
                          <a:xfrm rot="12121599">
                            <a:off x="10760" y="4940"/>
                            <a:ext cx="1480" cy="840"/>
                          </a:xfrm>
                          <a:prstGeom prst="rightArrow">
                            <a:avLst>
                              <a:gd name="adj1" fmla="val 50000"/>
                              <a:gd name="adj2" fmla="val 50002"/>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078" name="Text Box 7"/>
                          <p:cNvSpPr txBox="1">
                            <a:spLocks noChangeArrowheads="1"/>
                          </p:cNvSpPr>
                          <p:nvPr/>
                        </p:nvSpPr>
                        <p:spPr bwMode="auto">
                          <a:xfrm>
                            <a:off x="12198" y="2540"/>
                            <a:ext cx="2760" cy="740"/>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latin typeface="Calibri" pitchFamily="34" charset="0"/>
                              </a:rPr>
                              <a:t>Big Ideas</a:t>
                            </a:r>
                            <a:endParaRPr kumimoji="0" lang="en-US" b="0" i="0" u="none" strike="noStrike" cap="none" normalizeH="0" baseline="0" dirty="0" smtClean="0">
                              <a:ln>
                                <a:noFill/>
                              </a:ln>
                              <a:solidFill>
                                <a:schemeClr val="tx1"/>
                              </a:solidFill>
                              <a:effectLst/>
                              <a:latin typeface="Arial" pitchFamily="34" charset="0"/>
                            </a:endParaRPr>
                          </a:p>
                        </p:txBody>
                      </p:sp>
                      <p:sp>
                        <p:nvSpPr>
                          <p:cNvPr id="1079" name="Cloud 8"/>
                          <p:cNvSpPr>
                            <a:spLocks/>
                          </p:cNvSpPr>
                          <p:nvPr/>
                        </p:nvSpPr>
                        <p:spPr bwMode="auto">
                          <a:xfrm>
                            <a:off x="11937" y="2080"/>
                            <a:ext cx="3263" cy="1841"/>
                          </a:xfrm>
                          <a:custGeom>
                            <a:avLst/>
                            <a:gdLst>
                              <a:gd name="T0" fmla="*/ 197291 w 43200"/>
                              <a:gd name="T1" fmla="*/ 500211 h 43200"/>
                              <a:gd name="T2" fmla="*/ 90805 w 43200"/>
                              <a:gd name="T3" fmla="*/ 484981 h 43200"/>
                              <a:gd name="T4" fmla="*/ 291249 w 43200"/>
                              <a:gd name="T5" fmla="*/ 666878 h 43200"/>
                              <a:gd name="T6" fmla="*/ 244669 w 43200"/>
                              <a:gd name="T7" fmla="*/ 674158 h 43200"/>
                              <a:gd name="T8" fmla="*/ 692724 w 43200"/>
                              <a:gd name="T9" fmla="*/ 746963 h 43200"/>
                              <a:gd name="T10" fmla="*/ 664642 w 43200"/>
                              <a:gd name="T11" fmla="*/ 713714 h 43200"/>
                              <a:gd name="T12" fmla="*/ 1211868 w 43200"/>
                              <a:gd name="T13" fmla="*/ 664050 h 43200"/>
                              <a:gd name="T14" fmla="*/ 1200644 w 43200"/>
                              <a:gd name="T15" fmla="*/ 700528 h 43200"/>
                              <a:gd name="T16" fmla="*/ 1434761 w 43200"/>
                              <a:gd name="T17" fmla="*/ 438623 h 43200"/>
                              <a:gd name="T18" fmla="*/ 1571431 w 43200"/>
                              <a:gd name="T19" fmla="*/ 574984 h 43200"/>
                              <a:gd name="T20" fmla="*/ 1757161 w 43200"/>
                              <a:gd name="T21" fmla="*/ 293396 h 43200"/>
                              <a:gd name="T22" fmla="*/ 1696288 w 43200"/>
                              <a:gd name="T23" fmla="*/ 344532 h 43200"/>
                              <a:gd name="T24" fmla="*/ 1611116 w 43200"/>
                              <a:gd name="T25" fmla="*/ 103684 h 43200"/>
                              <a:gd name="T26" fmla="*/ 1614311 w 43200"/>
                              <a:gd name="T27" fmla="*/ 127838 h 43200"/>
                              <a:gd name="T28" fmla="*/ 1222420 w 43200"/>
                              <a:gd name="T29" fmla="*/ 75518 h 43200"/>
                              <a:gd name="T30" fmla="*/ 1253613 w 43200"/>
                              <a:gd name="T31" fmla="*/ 44715 h 43200"/>
                              <a:gd name="T32" fmla="*/ 930793 w 43200"/>
                              <a:gd name="T33" fmla="*/ 90194 h 43200"/>
                              <a:gd name="T34" fmla="*/ 945885 w 43200"/>
                              <a:gd name="T35" fmla="*/ 63632 h 43200"/>
                              <a:gd name="T36" fmla="*/ 588551 w 43200"/>
                              <a:gd name="T37" fmla="*/ 99213 h 43200"/>
                              <a:gd name="T38" fmla="*/ 643202 w 43200"/>
                              <a:gd name="T39" fmla="*/ 124972 h 43200"/>
                              <a:gd name="T40" fmla="*/ 173496 w 43200"/>
                              <a:gd name="T41" fmla="*/ 301709 h 43200"/>
                              <a:gd name="T42" fmla="*/ 163953 w 43200"/>
                              <a:gd name="T43" fmla="*/ 274593 h 43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3200" h="43200">
                                <a:moveTo>
                                  <a:pt x="3900" y="14370"/>
                                </a:moveTo>
                                <a:cubicBezTo>
                                  <a:pt x="3629" y="11657"/>
                                  <a:pt x="4261" y="8921"/>
                                  <a:pt x="5623" y="6907"/>
                                </a:cubicBezTo>
                                <a:cubicBezTo>
                                  <a:pt x="7775" y="3726"/>
                                  <a:pt x="11264" y="3017"/>
                                  <a:pt x="14005" y="5202"/>
                                </a:cubicBezTo>
                                <a:cubicBezTo>
                                  <a:pt x="15678" y="909"/>
                                  <a:pt x="19914" y="22"/>
                                  <a:pt x="22456" y="3432"/>
                                </a:cubicBezTo>
                                <a:cubicBezTo>
                                  <a:pt x="23097" y="1683"/>
                                  <a:pt x="24328" y="474"/>
                                  <a:pt x="25749" y="200"/>
                                </a:cubicBezTo>
                                <a:cubicBezTo>
                                  <a:pt x="27313" y="-102"/>
                                  <a:pt x="28875" y="770"/>
                                  <a:pt x="29833" y="2481"/>
                                </a:cubicBezTo>
                                <a:cubicBezTo>
                                  <a:pt x="31215" y="267"/>
                                  <a:pt x="33501" y="-460"/>
                                  <a:pt x="35463" y="690"/>
                                </a:cubicBezTo>
                                <a:cubicBezTo>
                                  <a:pt x="36958" y="1566"/>
                                  <a:pt x="38030" y="3400"/>
                                  <a:pt x="38318" y="5576"/>
                                </a:cubicBezTo>
                                <a:cubicBezTo>
                                  <a:pt x="40046" y="6218"/>
                                  <a:pt x="41422" y="7998"/>
                                  <a:pt x="41982" y="10318"/>
                                </a:cubicBezTo>
                                <a:cubicBezTo>
                                  <a:pt x="42389" y="12002"/>
                                  <a:pt x="42331" y="13831"/>
                                  <a:pt x="41818" y="15460"/>
                                </a:cubicBezTo>
                                <a:cubicBezTo>
                                  <a:pt x="43079" y="17694"/>
                                  <a:pt x="43520" y="20590"/>
                                  <a:pt x="43016" y="23322"/>
                                </a:cubicBezTo>
                                <a:cubicBezTo>
                                  <a:pt x="42346" y="26954"/>
                                  <a:pt x="40128" y="29674"/>
                                  <a:pt x="37404" y="30204"/>
                                </a:cubicBezTo>
                                <a:cubicBezTo>
                                  <a:pt x="37391" y="32471"/>
                                  <a:pt x="36658" y="34621"/>
                                  <a:pt x="35395" y="36101"/>
                                </a:cubicBezTo>
                                <a:cubicBezTo>
                                  <a:pt x="33476" y="38350"/>
                                  <a:pt x="30704" y="38639"/>
                                  <a:pt x="28555" y="36815"/>
                                </a:cubicBezTo>
                                <a:cubicBezTo>
                                  <a:pt x="27860" y="39948"/>
                                  <a:pt x="25999" y="42343"/>
                                  <a:pt x="23667" y="43106"/>
                                </a:cubicBezTo>
                                <a:cubicBezTo>
                                  <a:pt x="20919" y="44005"/>
                                  <a:pt x="18051" y="42473"/>
                                  <a:pt x="16480" y="39266"/>
                                </a:cubicBezTo>
                                <a:cubicBezTo>
                                  <a:pt x="12772" y="42310"/>
                                  <a:pt x="7956" y="40599"/>
                                  <a:pt x="5804" y="35472"/>
                                </a:cubicBezTo>
                                <a:cubicBezTo>
                                  <a:pt x="3690" y="35809"/>
                                  <a:pt x="1705" y="34024"/>
                                  <a:pt x="1110" y="31250"/>
                                </a:cubicBezTo>
                                <a:cubicBezTo>
                                  <a:pt x="679" y="29243"/>
                                  <a:pt x="1060" y="27077"/>
                                  <a:pt x="2113" y="25551"/>
                                </a:cubicBezTo>
                                <a:cubicBezTo>
                                  <a:pt x="619" y="24354"/>
                                  <a:pt x="-213" y="22057"/>
                                  <a:pt x="-5" y="19704"/>
                                </a:cubicBezTo>
                                <a:cubicBezTo>
                                  <a:pt x="239" y="16949"/>
                                  <a:pt x="1845" y="14791"/>
                                  <a:pt x="3863" y="14507"/>
                                </a:cubicBezTo>
                                <a:cubicBezTo>
                                  <a:pt x="3875" y="14461"/>
                                  <a:pt x="3888" y="14416"/>
                                  <a:pt x="3900" y="14370"/>
                                </a:cubicBezTo>
                                <a:close/>
                              </a:path>
                              <a:path w="43200" h="43200" fill="none">
                                <a:moveTo>
                                  <a:pt x="4693" y="26177"/>
                                </a:moveTo>
                                <a:cubicBezTo>
                                  <a:pt x="3809" y="26271"/>
                                  <a:pt x="2925" y="25993"/>
                                  <a:pt x="2160" y="25380"/>
                                </a:cubicBezTo>
                                <a:moveTo>
                                  <a:pt x="6928" y="34899"/>
                                </a:moveTo>
                                <a:cubicBezTo>
                                  <a:pt x="6573" y="35092"/>
                                  <a:pt x="6200" y="35220"/>
                                  <a:pt x="5820" y="35280"/>
                                </a:cubicBezTo>
                                <a:moveTo>
                                  <a:pt x="16478" y="39090"/>
                                </a:moveTo>
                                <a:cubicBezTo>
                                  <a:pt x="16211" y="38544"/>
                                  <a:pt x="15987" y="37961"/>
                                  <a:pt x="15810" y="37350"/>
                                </a:cubicBezTo>
                                <a:moveTo>
                                  <a:pt x="28827" y="34751"/>
                                </a:moveTo>
                                <a:cubicBezTo>
                                  <a:pt x="28788" y="35398"/>
                                  <a:pt x="28698" y="36038"/>
                                  <a:pt x="28560" y="36660"/>
                                </a:cubicBezTo>
                                <a:moveTo>
                                  <a:pt x="34129" y="22954"/>
                                </a:moveTo>
                                <a:cubicBezTo>
                                  <a:pt x="36133" y="24282"/>
                                  <a:pt x="37398" y="27058"/>
                                  <a:pt x="37380" y="30090"/>
                                </a:cubicBezTo>
                                <a:moveTo>
                                  <a:pt x="41798" y="15354"/>
                                </a:moveTo>
                                <a:cubicBezTo>
                                  <a:pt x="41473" y="16386"/>
                                  <a:pt x="40978" y="17302"/>
                                  <a:pt x="40350" y="18030"/>
                                </a:cubicBezTo>
                                <a:moveTo>
                                  <a:pt x="38324" y="5426"/>
                                </a:moveTo>
                                <a:cubicBezTo>
                                  <a:pt x="38379" y="5843"/>
                                  <a:pt x="38405" y="6266"/>
                                  <a:pt x="38400" y="6690"/>
                                </a:cubicBezTo>
                                <a:moveTo>
                                  <a:pt x="29078" y="3952"/>
                                </a:moveTo>
                                <a:cubicBezTo>
                                  <a:pt x="29267" y="3369"/>
                                  <a:pt x="29516" y="2826"/>
                                  <a:pt x="29820" y="2340"/>
                                </a:cubicBezTo>
                                <a:moveTo>
                                  <a:pt x="22141" y="4720"/>
                                </a:moveTo>
                                <a:cubicBezTo>
                                  <a:pt x="22218" y="4238"/>
                                  <a:pt x="22339" y="3771"/>
                                  <a:pt x="22500" y="3330"/>
                                </a:cubicBezTo>
                                <a:moveTo>
                                  <a:pt x="14000" y="5192"/>
                                </a:moveTo>
                                <a:cubicBezTo>
                                  <a:pt x="14472" y="5568"/>
                                  <a:pt x="14908" y="6021"/>
                                  <a:pt x="15300" y="6540"/>
                                </a:cubicBezTo>
                                <a:moveTo>
                                  <a:pt x="4127" y="15789"/>
                                </a:moveTo>
                                <a:cubicBezTo>
                                  <a:pt x="4024" y="15325"/>
                                  <a:pt x="3948" y="14851"/>
                                  <a:pt x="3900" y="14370"/>
                                </a:cubicBezTo>
                              </a:path>
                            </a:pathLst>
                          </a:custGeom>
                          <a:noFill/>
                          <a:ln w="25400">
                            <a:solidFill>
                              <a:srgbClr val="243F6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80" name="Cloud 9"/>
                          <p:cNvSpPr>
                            <a:spLocks/>
                          </p:cNvSpPr>
                          <p:nvPr/>
                        </p:nvSpPr>
                        <p:spPr bwMode="auto">
                          <a:xfrm>
                            <a:off x="5656" y="8100"/>
                            <a:ext cx="4227" cy="1791"/>
                          </a:xfrm>
                          <a:custGeom>
                            <a:avLst/>
                            <a:gdLst>
                              <a:gd name="T0" fmla="*/ 244199 w 43200"/>
                              <a:gd name="T1" fmla="*/ 615644 h 43200"/>
                              <a:gd name="T2" fmla="*/ 112395 w 43200"/>
                              <a:gd name="T3" fmla="*/ 596900 h 43200"/>
                              <a:gd name="T4" fmla="*/ 360497 w 43200"/>
                              <a:gd name="T5" fmla="*/ 820773 h 43200"/>
                              <a:gd name="T6" fmla="*/ 302842 w 43200"/>
                              <a:gd name="T7" fmla="*/ 829733 h 43200"/>
                              <a:gd name="T8" fmla="*/ 857428 w 43200"/>
                              <a:gd name="T9" fmla="*/ 919339 h 43200"/>
                              <a:gd name="T10" fmla="*/ 822669 w 43200"/>
                              <a:gd name="T11" fmla="*/ 878417 h 43200"/>
                              <a:gd name="T12" fmla="*/ 1500005 w 43200"/>
                              <a:gd name="T13" fmla="*/ 817292 h 43200"/>
                              <a:gd name="T14" fmla="*/ 1486112 w 43200"/>
                              <a:gd name="T15" fmla="*/ 862189 h 43200"/>
                              <a:gd name="T16" fmla="*/ 1775893 w 43200"/>
                              <a:gd name="T17" fmla="*/ 539844 h 43200"/>
                              <a:gd name="T18" fmla="*/ 1945058 w 43200"/>
                              <a:gd name="T19" fmla="*/ 707672 h 43200"/>
                              <a:gd name="T20" fmla="*/ 2174947 w 43200"/>
                              <a:gd name="T21" fmla="*/ 361103 h 43200"/>
                              <a:gd name="T22" fmla="*/ 2099601 w 43200"/>
                              <a:gd name="T23" fmla="*/ 424039 h 43200"/>
                              <a:gd name="T24" fmla="*/ 1994179 w 43200"/>
                              <a:gd name="T25" fmla="*/ 127611 h 43200"/>
                              <a:gd name="T26" fmla="*/ 1998133 w 43200"/>
                              <a:gd name="T27" fmla="*/ 157339 h 43200"/>
                              <a:gd name="T28" fmla="*/ 1513066 w 43200"/>
                              <a:gd name="T29" fmla="*/ 92945 h 43200"/>
                              <a:gd name="T30" fmla="*/ 1551675 w 43200"/>
                              <a:gd name="T31" fmla="*/ 55033 h 43200"/>
                              <a:gd name="T32" fmla="*/ 1152101 w 43200"/>
                              <a:gd name="T33" fmla="*/ 111007 h 43200"/>
                              <a:gd name="T34" fmla="*/ 1170781 w 43200"/>
                              <a:gd name="T35" fmla="*/ 78317 h 43200"/>
                              <a:gd name="T36" fmla="*/ 728486 w 43200"/>
                              <a:gd name="T37" fmla="*/ 122108 h 43200"/>
                              <a:gd name="T38" fmla="*/ 796131 w 43200"/>
                              <a:gd name="T39" fmla="*/ 153811 h 43200"/>
                              <a:gd name="T40" fmla="*/ 214747 w 43200"/>
                              <a:gd name="T41" fmla="*/ 371334 h 43200"/>
                              <a:gd name="T42" fmla="*/ 202935 w 43200"/>
                              <a:gd name="T43" fmla="*/ 337961 h 43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3200" h="43200">
                                <a:moveTo>
                                  <a:pt x="3900" y="14370"/>
                                </a:moveTo>
                                <a:cubicBezTo>
                                  <a:pt x="3629" y="11657"/>
                                  <a:pt x="4261" y="8921"/>
                                  <a:pt x="5623" y="6907"/>
                                </a:cubicBezTo>
                                <a:cubicBezTo>
                                  <a:pt x="7775" y="3726"/>
                                  <a:pt x="11264" y="3017"/>
                                  <a:pt x="14005" y="5202"/>
                                </a:cubicBezTo>
                                <a:cubicBezTo>
                                  <a:pt x="15678" y="909"/>
                                  <a:pt x="19914" y="22"/>
                                  <a:pt x="22456" y="3432"/>
                                </a:cubicBezTo>
                                <a:cubicBezTo>
                                  <a:pt x="23097" y="1683"/>
                                  <a:pt x="24328" y="474"/>
                                  <a:pt x="25749" y="200"/>
                                </a:cubicBezTo>
                                <a:cubicBezTo>
                                  <a:pt x="27313" y="-102"/>
                                  <a:pt x="28875" y="770"/>
                                  <a:pt x="29833" y="2481"/>
                                </a:cubicBezTo>
                                <a:cubicBezTo>
                                  <a:pt x="31215" y="267"/>
                                  <a:pt x="33501" y="-460"/>
                                  <a:pt x="35463" y="690"/>
                                </a:cubicBezTo>
                                <a:cubicBezTo>
                                  <a:pt x="36958" y="1566"/>
                                  <a:pt x="38030" y="3400"/>
                                  <a:pt x="38318" y="5576"/>
                                </a:cubicBezTo>
                                <a:cubicBezTo>
                                  <a:pt x="40046" y="6218"/>
                                  <a:pt x="41422" y="7998"/>
                                  <a:pt x="41982" y="10318"/>
                                </a:cubicBezTo>
                                <a:cubicBezTo>
                                  <a:pt x="42389" y="12002"/>
                                  <a:pt x="42331" y="13831"/>
                                  <a:pt x="41818" y="15460"/>
                                </a:cubicBezTo>
                                <a:cubicBezTo>
                                  <a:pt x="43079" y="17694"/>
                                  <a:pt x="43520" y="20590"/>
                                  <a:pt x="43016" y="23322"/>
                                </a:cubicBezTo>
                                <a:cubicBezTo>
                                  <a:pt x="42346" y="26954"/>
                                  <a:pt x="40128" y="29674"/>
                                  <a:pt x="37404" y="30204"/>
                                </a:cubicBezTo>
                                <a:cubicBezTo>
                                  <a:pt x="37391" y="32471"/>
                                  <a:pt x="36658" y="34621"/>
                                  <a:pt x="35395" y="36101"/>
                                </a:cubicBezTo>
                                <a:cubicBezTo>
                                  <a:pt x="33476" y="38350"/>
                                  <a:pt x="30704" y="38639"/>
                                  <a:pt x="28555" y="36815"/>
                                </a:cubicBezTo>
                                <a:cubicBezTo>
                                  <a:pt x="27860" y="39948"/>
                                  <a:pt x="25999" y="42343"/>
                                  <a:pt x="23667" y="43106"/>
                                </a:cubicBezTo>
                                <a:cubicBezTo>
                                  <a:pt x="20919" y="44005"/>
                                  <a:pt x="18051" y="42473"/>
                                  <a:pt x="16480" y="39266"/>
                                </a:cubicBezTo>
                                <a:cubicBezTo>
                                  <a:pt x="12772" y="42310"/>
                                  <a:pt x="7956" y="40599"/>
                                  <a:pt x="5804" y="35472"/>
                                </a:cubicBezTo>
                                <a:cubicBezTo>
                                  <a:pt x="3690" y="35809"/>
                                  <a:pt x="1705" y="34024"/>
                                  <a:pt x="1110" y="31250"/>
                                </a:cubicBezTo>
                                <a:cubicBezTo>
                                  <a:pt x="679" y="29243"/>
                                  <a:pt x="1060" y="27077"/>
                                  <a:pt x="2113" y="25551"/>
                                </a:cubicBezTo>
                                <a:cubicBezTo>
                                  <a:pt x="619" y="24354"/>
                                  <a:pt x="-213" y="22057"/>
                                  <a:pt x="-5" y="19704"/>
                                </a:cubicBezTo>
                                <a:cubicBezTo>
                                  <a:pt x="239" y="16949"/>
                                  <a:pt x="1845" y="14791"/>
                                  <a:pt x="3863" y="14507"/>
                                </a:cubicBezTo>
                                <a:cubicBezTo>
                                  <a:pt x="3875" y="14461"/>
                                  <a:pt x="3888" y="14416"/>
                                  <a:pt x="3900" y="14370"/>
                                </a:cubicBezTo>
                                <a:close/>
                              </a:path>
                              <a:path w="43200" h="43200" fill="none">
                                <a:moveTo>
                                  <a:pt x="4693" y="26177"/>
                                </a:moveTo>
                                <a:cubicBezTo>
                                  <a:pt x="3809" y="26271"/>
                                  <a:pt x="2925" y="25993"/>
                                  <a:pt x="2160" y="25380"/>
                                </a:cubicBezTo>
                                <a:moveTo>
                                  <a:pt x="6928" y="34899"/>
                                </a:moveTo>
                                <a:cubicBezTo>
                                  <a:pt x="6573" y="35092"/>
                                  <a:pt x="6200" y="35220"/>
                                  <a:pt x="5820" y="35280"/>
                                </a:cubicBezTo>
                                <a:moveTo>
                                  <a:pt x="16478" y="39090"/>
                                </a:moveTo>
                                <a:cubicBezTo>
                                  <a:pt x="16211" y="38544"/>
                                  <a:pt x="15987" y="37961"/>
                                  <a:pt x="15810" y="37350"/>
                                </a:cubicBezTo>
                                <a:moveTo>
                                  <a:pt x="28827" y="34751"/>
                                </a:moveTo>
                                <a:cubicBezTo>
                                  <a:pt x="28788" y="35398"/>
                                  <a:pt x="28698" y="36038"/>
                                  <a:pt x="28560" y="36660"/>
                                </a:cubicBezTo>
                                <a:moveTo>
                                  <a:pt x="34129" y="22954"/>
                                </a:moveTo>
                                <a:cubicBezTo>
                                  <a:pt x="36133" y="24282"/>
                                  <a:pt x="37398" y="27058"/>
                                  <a:pt x="37380" y="30090"/>
                                </a:cubicBezTo>
                                <a:moveTo>
                                  <a:pt x="41798" y="15354"/>
                                </a:moveTo>
                                <a:cubicBezTo>
                                  <a:pt x="41473" y="16386"/>
                                  <a:pt x="40978" y="17302"/>
                                  <a:pt x="40350" y="18030"/>
                                </a:cubicBezTo>
                                <a:moveTo>
                                  <a:pt x="38324" y="5426"/>
                                </a:moveTo>
                                <a:cubicBezTo>
                                  <a:pt x="38379" y="5843"/>
                                  <a:pt x="38405" y="6266"/>
                                  <a:pt x="38400" y="6690"/>
                                </a:cubicBezTo>
                                <a:moveTo>
                                  <a:pt x="29078" y="3952"/>
                                </a:moveTo>
                                <a:cubicBezTo>
                                  <a:pt x="29267" y="3369"/>
                                  <a:pt x="29516" y="2826"/>
                                  <a:pt x="29820" y="2340"/>
                                </a:cubicBezTo>
                                <a:moveTo>
                                  <a:pt x="22141" y="4720"/>
                                </a:moveTo>
                                <a:cubicBezTo>
                                  <a:pt x="22218" y="4238"/>
                                  <a:pt x="22339" y="3771"/>
                                  <a:pt x="22500" y="3330"/>
                                </a:cubicBezTo>
                                <a:moveTo>
                                  <a:pt x="14000" y="5192"/>
                                </a:moveTo>
                                <a:cubicBezTo>
                                  <a:pt x="14472" y="5568"/>
                                  <a:pt x="14908" y="6021"/>
                                  <a:pt x="15300" y="6540"/>
                                </a:cubicBezTo>
                                <a:moveTo>
                                  <a:pt x="4127" y="15789"/>
                                </a:moveTo>
                                <a:cubicBezTo>
                                  <a:pt x="4024" y="15325"/>
                                  <a:pt x="3948" y="14851"/>
                                  <a:pt x="3900" y="14370"/>
                                </a:cubicBezTo>
                              </a:path>
                            </a:pathLst>
                          </a:custGeom>
                          <a:noFill/>
                          <a:ln w="25400">
                            <a:solidFill>
                              <a:srgbClr val="243F60"/>
                            </a:solidFill>
                            <a:round/>
                            <a:headEnd/>
                            <a:tailEnd/>
                          </a:ln>
                        </p:spPr>
                        <p:txBody>
                          <a:bodyPr vert="horz" wrap="square" lIns="91440" tIns="45720" rIns="91440" bIns="45720" numCol="1" anchor="ctr" anchorCtr="0" compatLnSpc="1">
                            <a:prstTxWarp prst="textNoShape">
                              <a:avLst/>
                            </a:prstTxWarp>
                          </a:bodyPr>
                          <a:lstStyle/>
                          <a:p>
                            <a:endParaRPr lang="en-US"/>
                          </a:p>
                        </p:txBody>
                      </p:sp>
                      <p:sp>
                        <p:nvSpPr>
                          <p:cNvPr id="1081" name="Cloud 11"/>
                          <p:cNvSpPr>
                            <a:spLocks/>
                          </p:cNvSpPr>
                          <p:nvPr/>
                        </p:nvSpPr>
                        <p:spPr bwMode="auto">
                          <a:xfrm>
                            <a:off x="400" y="2250"/>
                            <a:ext cx="3684" cy="2040"/>
                          </a:xfrm>
                          <a:custGeom>
                            <a:avLst/>
                            <a:gdLst>
                              <a:gd name="T0" fmla="*/ 222124 w 43200"/>
                              <a:gd name="T1" fmla="*/ 646426 h 43200"/>
                              <a:gd name="T2" fmla="*/ 102235 w 43200"/>
                              <a:gd name="T3" fmla="*/ 626745 h 43200"/>
                              <a:gd name="T4" fmla="*/ 327909 w 43200"/>
                              <a:gd name="T5" fmla="*/ 861811 h 43200"/>
                              <a:gd name="T6" fmla="*/ 275467 w 43200"/>
                              <a:gd name="T7" fmla="*/ 871220 h 43200"/>
                              <a:gd name="T8" fmla="*/ 779921 w 43200"/>
                              <a:gd name="T9" fmla="*/ 965306 h 43200"/>
                              <a:gd name="T10" fmla="*/ 748303 w 43200"/>
                              <a:gd name="T11" fmla="*/ 922337 h 43200"/>
                              <a:gd name="T12" fmla="*/ 1364411 w 43200"/>
                              <a:gd name="T13" fmla="*/ 858157 h 43200"/>
                              <a:gd name="T14" fmla="*/ 1351774 w 43200"/>
                              <a:gd name="T15" fmla="*/ 905298 h 43200"/>
                              <a:gd name="T16" fmla="*/ 1615360 w 43200"/>
                              <a:gd name="T17" fmla="*/ 566836 h 43200"/>
                              <a:gd name="T18" fmla="*/ 1769233 w 43200"/>
                              <a:gd name="T19" fmla="*/ 743056 h 43200"/>
                              <a:gd name="T20" fmla="*/ 1978342 w 43200"/>
                              <a:gd name="T21" fmla="*/ 379159 h 43200"/>
                              <a:gd name="T22" fmla="*/ 1909807 w 43200"/>
                              <a:gd name="T23" fmla="*/ 445241 h 43200"/>
                              <a:gd name="T24" fmla="*/ 1813914 w 43200"/>
                              <a:gd name="T25" fmla="*/ 133992 h 43200"/>
                              <a:gd name="T26" fmla="*/ 1817511 w 43200"/>
                              <a:gd name="T27" fmla="*/ 165206 h 43200"/>
                              <a:gd name="T28" fmla="*/ 1376291 w 43200"/>
                              <a:gd name="T29" fmla="*/ 97592 h 43200"/>
                              <a:gd name="T30" fmla="*/ 1411411 w 43200"/>
                              <a:gd name="T31" fmla="*/ 57785 h 43200"/>
                              <a:gd name="T32" fmla="*/ 1047956 w 43200"/>
                              <a:gd name="T33" fmla="*/ 116558 h 43200"/>
                              <a:gd name="T34" fmla="*/ 1064948 w 43200"/>
                              <a:gd name="T35" fmla="*/ 82233 h 43200"/>
                              <a:gd name="T36" fmla="*/ 662634 w 43200"/>
                              <a:gd name="T37" fmla="*/ 128214 h 43200"/>
                              <a:gd name="T38" fmla="*/ 724165 w 43200"/>
                              <a:gd name="T39" fmla="*/ 161502 h 43200"/>
                              <a:gd name="T40" fmla="*/ 195335 w 43200"/>
                              <a:gd name="T41" fmla="*/ 389901 h 43200"/>
                              <a:gd name="T42" fmla="*/ 184591 w 43200"/>
                              <a:gd name="T43" fmla="*/ 354859 h 432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3200" h="43200">
                                <a:moveTo>
                                  <a:pt x="3900" y="14370"/>
                                </a:moveTo>
                                <a:cubicBezTo>
                                  <a:pt x="3629" y="11657"/>
                                  <a:pt x="4261" y="8921"/>
                                  <a:pt x="5623" y="6907"/>
                                </a:cubicBezTo>
                                <a:cubicBezTo>
                                  <a:pt x="7775" y="3726"/>
                                  <a:pt x="11264" y="3017"/>
                                  <a:pt x="14005" y="5202"/>
                                </a:cubicBezTo>
                                <a:cubicBezTo>
                                  <a:pt x="15678" y="909"/>
                                  <a:pt x="19914" y="22"/>
                                  <a:pt x="22456" y="3432"/>
                                </a:cubicBezTo>
                                <a:cubicBezTo>
                                  <a:pt x="23097" y="1683"/>
                                  <a:pt x="24328" y="474"/>
                                  <a:pt x="25749" y="200"/>
                                </a:cubicBezTo>
                                <a:cubicBezTo>
                                  <a:pt x="27313" y="-102"/>
                                  <a:pt x="28875" y="770"/>
                                  <a:pt x="29833" y="2481"/>
                                </a:cubicBezTo>
                                <a:cubicBezTo>
                                  <a:pt x="31215" y="267"/>
                                  <a:pt x="33501" y="-460"/>
                                  <a:pt x="35463" y="690"/>
                                </a:cubicBezTo>
                                <a:cubicBezTo>
                                  <a:pt x="36958" y="1566"/>
                                  <a:pt x="38030" y="3400"/>
                                  <a:pt x="38318" y="5576"/>
                                </a:cubicBezTo>
                                <a:cubicBezTo>
                                  <a:pt x="40046" y="6218"/>
                                  <a:pt x="41422" y="7998"/>
                                  <a:pt x="41982" y="10318"/>
                                </a:cubicBezTo>
                                <a:cubicBezTo>
                                  <a:pt x="42389" y="12002"/>
                                  <a:pt x="42331" y="13831"/>
                                  <a:pt x="41818" y="15460"/>
                                </a:cubicBezTo>
                                <a:cubicBezTo>
                                  <a:pt x="43079" y="17694"/>
                                  <a:pt x="43520" y="20590"/>
                                  <a:pt x="43016" y="23322"/>
                                </a:cubicBezTo>
                                <a:cubicBezTo>
                                  <a:pt x="42346" y="26954"/>
                                  <a:pt x="40128" y="29674"/>
                                  <a:pt x="37404" y="30204"/>
                                </a:cubicBezTo>
                                <a:cubicBezTo>
                                  <a:pt x="37391" y="32471"/>
                                  <a:pt x="36658" y="34621"/>
                                  <a:pt x="35395" y="36101"/>
                                </a:cubicBezTo>
                                <a:cubicBezTo>
                                  <a:pt x="33476" y="38350"/>
                                  <a:pt x="30704" y="38639"/>
                                  <a:pt x="28555" y="36815"/>
                                </a:cubicBezTo>
                                <a:cubicBezTo>
                                  <a:pt x="27860" y="39948"/>
                                  <a:pt x="25999" y="42343"/>
                                  <a:pt x="23667" y="43106"/>
                                </a:cubicBezTo>
                                <a:cubicBezTo>
                                  <a:pt x="20919" y="44005"/>
                                  <a:pt x="18051" y="42473"/>
                                  <a:pt x="16480" y="39266"/>
                                </a:cubicBezTo>
                                <a:cubicBezTo>
                                  <a:pt x="12772" y="42310"/>
                                  <a:pt x="7956" y="40599"/>
                                  <a:pt x="5804" y="35472"/>
                                </a:cubicBezTo>
                                <a:cubicBezTo>
                                  <a:pt x="3690" y="35809"/>
                                  <a:pt x="1705" y="34024"/>
                                  <a:pt x="1110" y="31250"/>
                                </a:cubicBezTo>
                                <a:cubicBezTo>
                                  <a:pt x="679" y="29243"/>
                                  <a:pt x="1060" y="27077"/>
                                  <a:pt x="2113" y="25551"/>
                                </a:cubicBezTo>
                                <a:cubicBezTo>
                                  <a:pt x="619" y="24354"/>
                                  <a:pt x="-213" y="22057"/>
                                  <a:pt x="-5" y="19704"/>
                                </a:cubicBezTo>
                                <a:cubicBezTo>
                                  <a:pt x="239" y="16949"/>
                                  <a:pt x="1845" y="14791"/>
                                  <a:pt x="3863" y="14507"/>
                                </a:cubicBezTo>
                                <a:cubicBezTo>
                                  <a:pt x="3875" y="14461"/>
                                  <a:pt x="3888" y="14416"/>
                                  <a:pt x="3900" y="14370"/>
                                </a:cubicBezTo>
                                <a:close/>
                              </a:path>
                              <a:path w="43200" h="43200" fill="none">
                                <a:moveTo>
                                  <a:pt x="4693" y="26177"/>
                                </a:moveTo>
                                <a:cubicBezTo>
                                  <a:pt x="3809" y="26271"/>
                                  <a:pt x="2925" y="25993"/>
                                  <a:pt x="2160" y="25380"/>
                                </a:cubicBezTo>
                                <a:moveTo>
                                  <a:pt x="6928" y="34899"/>
                                </a:moveTo>
                                <a:cubicBezTo>
                                  <a:pt x="6573" y="35092"/>
                                  <a:pt x="6200" y="35220"/>
                                  <a:pt x="5820" y="35280"/>
                                </a:cubicBezTo>
                                <a:moveTo>
                                  <a:pt x="16478" y="39090"/>
                                </a:moveTo>
                                <a:cubicBezTo>
                                  <a:pt x="16211" y="38544"/>
                                  <a:pt x="15987" y="37961"/>
                                  <a:pt x="15810" y="37350"/>
                                </a:cubicBezTo>
                                <a:moveTo>
                                  <a:pt x="28827" y="34751"/>
                                </a:moveTo>
                                <a:cubicBezTo>
                                  <a:pt x="28788" y="35398"/>
                                  <a:pt x="28698" y="36038"/>
                                  <a:pt x="28560" y="36660"/>
                                </a:cubicBezTo>
                                <a:moveTo>
                                  <a:pt x="34129" y="22954"/>
                                </a:moveTo>
                                <a:cubicBezTo>
                                  <a:pt x="36133" y="24282"/>
                                  <a:pt x="37398" y="27058"/>
                                  <a:pt x="37380" y="30090"/>
                                </a:cubicBezTo>
                                <a:moveTo>
                                  <a:pt x="41798" y="15354"/>
                                </a:moveTo>
                                <a:cubicBezTo>
                                  <a:pt x="41473" y="16386"/>
                                  <a:pt x="40978" y="17302"/>
                                  <a:pt x="40350" y="18030"/>
                                </a:cubicBezTo>
                                <a:moveTo>
                                  <a:pt x="38324" y="5426"/>
                                </a:moveTo>
                                <a:cubicBezTo>
                                  <a:pt x="38379" y="5843"/>
                                  <a:pt x="38405" y="6266"/>
                                  <a:pt x="38400" y="6690"/>
                                </a:cubicBezTo>
                                <a:moveTo>
                                  <a:pt x="29078" y="3952"/>
                                </a:moveTo>
                                <a:cubicBezTo>
                                  <a:pt x="29267" y="3369"/>
                                  <a:pt x="29516" y="2826"/>
                                  <a:pt x="29820" y="2340"/>
                                </a:cubicBezTo>
                                <a:moveTo>
                                  <a:pt x="22141" y="4720"/>
                                </a:moveTo>
                                <a:cubicBezTo>
                                  <a:pt x="22218" y="4238"/>
                                  <a:pt x="22339" y="3771"/>
                                  <a:pt x="22500" y="3330"/>
                                </a:cubicBezTo>
                                <a:moveTo>
                                  <a:pt x="14000" y="5192"/>
                                </a:moveTo>
                                <a:cubicBezTo>
                                  <a:pt x="14472" y="5568"/>
                                  <a:pt x="14908" y="6021"/>
                                  <a:pt x="15300" y="6540"/>
                                </a:cubicBezTo>
                                <a:moveTo>
                                  <a:pt x="4127" y="15789"/>
                                </a:moveTo>
                                <a:cubicBezTo>
                                  <a:pt x="4024" y="15325"/>
                                  <a:pt x="3948" y="14851"/>
                                  <a:pt x="3900" y="14370"/>
                                </a:cubicBezTo>
                              </a:path>
                            </a:pathLst>
                          </a:custGeom>
                          <a:noFill/>
                          <a:ln w="25400">
                            <a:solidFill>
                              <a:srgbClr val="243F60"/>
                            </a:solidFill>
                            <a:round/>
                            <a:headEnd/>
                            <a:tailEnd/>
                          </a:ln>
                        </p:spPr>
                        <p:txBody>
                          <a:bodyPr vert="horz" wrap="square" lIns="91440" tIns="45720" rIns="91440" bIns="45720" numCol="1" anchor="ctr" anchorCtr="0" compatLnSpc="1">
                            <a:prstTxWarp prst="textNoShape">
                              <a:avLst/>
                            </a:prstTxWarp>
                          </a:bodyPr>
                          <a:lstStyle/>
                          <a:p>
                            <a:endParaRPr lang="en-US"/>
                          </a:p>
                        </p:txBody>
                      </p:sp>
                    </p:grpSp>
                  </p:grpSp>
                  <p:sp>
                    <p:nvSpPr>
                      <p:cNvPr id="1082" name="Text Box 2"/>
                      <p:cNvSpPr txBox="1">
                        <a:spLocks noChangeArrowheads="1"/>
                      </p:cNvSpPr>
                      <p:nvPr/>
                    </p:nvSpPr>
                    <p:spPr bwMode="auto">
                      <a:xfrm>
                        <a:off x="5655" y="3563"/>
                        <a:ext cx="4280" cy="2300"/>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rPr>
                          <a:t>How can we predict how chemicals react and what implications do the applications of chemical reactions have on society and the environment?</a:t>
                        </a:r>
                        <a:endParaRPr kumimoji="0" lang="en-US" sz="1800" b="0" i="0" u="none" strike="noStrike" cap="none" normalizeH="0" baseline="0" dirty="0" smtClean="0">
                          <a:ln>
                            <a:noFill/>
                          </a:ln>
                          <a:solidFill>
                            <a:schemeClr val="tx1"/>
                          </a:solidFill>
                          <a:effectLst/>
                          <a:latin typeface="Arial" pitchFamily="34" charset="0"/>
                        </a:endParaRPr>
                      </a:p>
                    </p:txBody>
                  </p:sp>
                </p:grpSp>
                <p:sp>
                  <p:nvSpPr>
                    <p:cNvPr id="1083" name="Text Box 59"/>
                    <p:cNvSpPr txBox="1">
                      <a:spLocks noChangeArrowheads="1"/>
                    </p:cNvSpPr>
                    <p:nvPr/>
                  </p:nvSpPr>
                  <p:spPr bwMode="auto">
                    <a:xfrm>
                      <a:off x="678" y="3236"/>
                      <a:ext cx="2802" cy="14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latin typeface="Calibri" pitchFamily="34" charset="0"/>
                        </a:rPr>
                        <a:t>Overall</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tx1"/>
                          </a:solidFill>
                          <a:effectLst/>
                          <a:latin typeface="Calibri" pitchFamily="34" charset="0"/>
                        </a:rPr>
                        <a:t>Expectations</a:t>
                      </a:r>
                      <a:endParaRPr kumimoji="0" lang="en-US" b="1" i="0" u="none" strike="noStrike" cap="none" normalizeH="0" baseline="0" dirty="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grpSp>
            <p:sp>
              <p:nvSpPr>
                <p:cNvPr id="1084" name="Text Box 60"/>
                <p:cNvSpPr txBox="1">
                  <a:spLocks noChangeArrowheads="1"/>
                </p:cNvSpPr>
                <p:nvPr/>
              </p:nvSpPr>
              <p:spPr bwMode="auto">
                <a:xfrm>
                  <a:off x="4205" y="10400"/>
                  <a:ext cx="8336" cy="22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r>
                    <a:rPr lang="en-US" dirty="0">
                      <a:latin typeface="Arial" pitchFamily="34" charset="0"/>
                    </a:rPr>
                    <a:t>1.  What are the different types of chemical reactions and what do they look like?</a:t>
                  </a:r>
                </a:p>
                <a:p>
                  <a:pPr lvl="0" fontAlgn="base">
                    <a:spcBef>
                      <a:spcPct val="0"/>
                    </a:spcBef>
                    <a:spcAft>
                      <a:spcPct val="0"/>
                    </a:spcAft>
                  </a:pPr>
                  <a:r>
                    <a:rPr lang="en-US" dirty="0" smtClean="0">
                      <a:latin typeface="Arial" pitchFamily="34" charset="0"/>
                    </a:rPr>
                    <a:t>2.  How </a:t>
                  </a:r>
                  <a:r>
                    <a:rPr lang="en-US" dirty="0">
                      <a:latin typeface="Arial" pitchFamily="34" charset="0"/>
                    </a:rPr>
                    <a:t>are chemical reactions used in a variety of applications and what are their impacts on society and the environment?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gr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272"/>
            <a:ext cx="9144000" cy="710952"/>
          </a:xfrm>
        </p:spPr>
        <p:txBody>
          <a:bodyPr>
            <a:normAutofit fontScale="90000"/>
          </a:bodyPr>
          <a:lstStyle/>
          <a:p>
            <a:pPr algn="ctr"/>
            <a:r>
              <a:rPr lang="en-US" sz="4400" dirty="0" smtClean="0">
                <a:solidFill>
                  <a:schemeClr val="tx1"/>
                </a:solidFill>
              </a:rPr>
              <a:t>Unit Plan </a:t>
            </a:r>
            <a:endParaRPr lang="en-US" sz="4400" dirty="0">
              <a:solidFill>
                <a:schemeClr val="tx1"/>
              </a:solidFill>
            </a:endParaRPr>
          </a:p>
        </p:txBody>
      </p:sp>
      <p:graphicFrame>
        <p:nvGraphicFramePr>
          <p:cNvPr id="6" name="Table 5"/>
          <p:cNvGraphicFramePr>
            <a:graphicFrameLocks noGrp="1"/>
          </p:cNvGraphicFramePr>
          <p:nvPr/>
        </p:nvGraphicFramePr>
        <p:xfrm>
          <a:off x="0" y="476672"/>
          <a:ext cx="9143999" cy="6200420"/>
        </p:xfrm>
        <a:graphic>
          <a:graphicData uri="http://schemas.openxmlformats.org/drawingml/2006/table">
            <a:tbl>
              <a:tblPr/>
              <a:tblGrid>
                <a:gridCol w="1702961"/>
                <a:gridCol w="1724313"/>
                <a:gridCol w="1905784"/>
                <a:gridCol w="1905784"/>
                <a:gridCol w="1905157"/>
              </a:tblGrid>
              <a:tr h="212877">
                <a:tc>
                  <a:txBody>
                    <a:bodyPr/>
                    <a:lstStyle/>
                    <a:p>
                      <a:pPr algn="ctr">
                        <a:spcAft>
                          <a:spcPts val="0"/>
                        </a:spcAft>
                      </a:pPr>
                      <a:r>
                        <a:rPr lang="en-US" sz="1400" b="1" dirty="0">
                          <a:latin typeface="Times New Roman"/>
                          <a:ea typeface="Times New Roman"/>
                        </a:rPr>
                        <a:t>Monday</a:t>
                      </a:r>
                      <a:endParaRPr lang="en-US" sz="140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US" sz="1400" b="1" dirty="0" smtClean="0">
                          <a:latin typeface="Calibri"/>
                        </a:rPr>
                        <a:t>Tuesday</a:t>
                      </a:r>
                      <a:r>
                        <a:rPr lang="en-US" sz="1400" dirty="0" smtClean="0">
                          <a:latin typeface="Calibri"/>
                        </a:rPr>
                        <a:t> </a:t>
                      </a:r>
                      <a:endParaRPr lang="en-US" sz="1400" dirty="0">
                        <a:latin typeface="Calibri"/>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400" b="1" dirty="0">
                          <a:latin typeface="Times New Roman"/>
                          <a:ea typeface="Times New Roman"/>
                        </a:rPr>
                        <a:t>Wednesday</a:t>
                      </a:r>
                      <a:endParaRPr lang="en-US" sz="140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400" b="1" dirty="0">
                          <a:latin typeface="Times New Roman"/>
                          <a:ea typeface="Times New Roman"/>
                        </a:rPr>
                        <a:t>Thursday</a:t>
                      </a:r>
                      <a:endParaRPr lang="en-US" sz="140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en-US" sz="1400" b="1" dirty="0">
                          <a:latin typeface="Times New Roman"/>
                          <a:ea typeface="Times New Roman"/>
                        </a:rPr>
                        <a:t>Friday</a:t>
                      </a:r>
                      <a:endParaRPr lang="en-US" sz="140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756232">
                <a:tc>
                  <a:txBody>
                    <a:bodyPr/>
                    <a:lstStyle/>
                    <a:p>
                      <a:pPr algn="l">
                        <a:spcAft>
                          <a:spcPts val="0"/>
                        </a:spcAft>
                        <a:tabLst>
                          <a:tab pos="775970" algn="ctr"/>
                        </a:tabLst>
                      </a:pPr>
                      <a:r>
                        <a:rPr lang="en-US" sz="1050" b="1" dirty="0">
                          <a:latin typeface="Calibri"/>
                          <a:ea typeface="Times New Roman"/>
                          <a:cs typeface="Calibri"/>
                        </a:rPr>
                        <a:t>1	</a:t>
                      </a:r>
                      <a:endParaRPr lang="en-US" sz="1050" dirty="0">
                        <a:latin typeface="Times New Roman"/>
                        <a:ea typeface="Times New Roman"/>
                      </a:endParaRPr>
                    </a:p>
                    <a:p>
                      <a:pPr algn="l">
                        <a:spcAft>
                          <a:spcPts val="0"/>
                        </a:spcAft>
                      </a:pPr>
                      <a:r>
                        <a:rPr lang="en-US" sz="1050" b="1" dirty="0">
                          <a:latin typeface="Calibri"/>
                          <a:ea typeface="Times New Roman"/>
                          <a:cs typeface="Calibri"/>
                        </a:rPr>
                        <a:t>Review - </a:t>
                      </a:r>
                      <a:r>
                        <a:rPr lang="en-US" sz="1050" b="1" dirty="0" err="1">
                          <a:latin typeface="Calibri"/>
                          <a:ea typeface="Times New Roman"/>
                          <a:cs typeface="Calibri"/>
                        </a:rPr>
                        <a:t>Electronegativity</a:t>
                      </a:r>
                      <a:r>
                        <a:rPr lang="en-US" sz="1050" b="1" dirty="0">
                          <a:latin typeface="Calibri"/>
                          <a:ea typeface="Times New Roman"/>
                          <a:cs typeface="Calibri"/>
                        </a:rPr>
                        <a:t> +  IUPAC </a:t>
                      </a:r>
                      <a:endParaRPr lang="en-US" sz="1050" dirty="0">
                        <a:latin typeface="Times New Roman"/>
                        <a:ea typeface="Times New Roman"/>
                      </a:endParaRPr>
                    </a:p>
                    <a:p>
                      <a:pPr algn="l">
                        <a:spcAft>
                          <a:spcPts val="0"/>
                        </a:spcAft>
                      </a:pPr>
                      <a:r>
                        <a:rPr lang="en-US" sz="1050" b="1" dirty="0">
                          <a:solidFill>
                            <a:srgbClr val="E36C0A"/>
                          </a:solidFill>
                          <a:latin typeface="Calibri"/>
                          <a:ea typeface="Times New Roman"/>
                          <a:cs typeface="Calibri"/>
                        </a:rPr>
                        <a:t>Intro to Chemical Reactions  </a:t>
                      </a:r>
                      <a:endParaRPr lang="en-US" sz="1050" dirty="0">
                        <a:latin typeface="Times New Roman"/>
                        <a:ea typeface="Times New Roman"/>
                      </a:endParaRPr>
                    </a:p>
                    <a:p>
                      <a:pPr algn="l">
                        <a:spcAft>
                          <a:spcPts val="0"/>
                        </a:spcAft>
                      </a:pPr>
                      <a:r>
                        <a:rPr lang="en-US" sz="1050" b="1" dirty="0">
                          <a:solidFill>
                            <a:srgbClr val="008000"/>
                          </a:solidFill>
                          <a:latin typeface="Calibri"/>
                          <a:ea typeface="Times New Roman"/>
                          <a:cs typeface="Calibri"/>
                        </a:rPr>
                        <a:t>Minds On: Chemical Reactions Video + Placemat Activity</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 – Prior Knowledge </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C2.1, C2.2</a:t>
                      </a:r>
                      <a:r>
                        <a:rPr lang="en-US" sz="1050" dirty="0">
                          <a:solidFill>
                            <a:srgbClr val="FF0000"/>
                          </a:solidFill>
                          <a:latin typeface="Calibri"/>
                          <a:ea typeface="Times New Roman"/>
                          <a:cs typeface="Calibri"/>
                        </a:rPr>
                        <a:t> </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1050" b="1" dirty="0">
                          <a:latin typeface="Calibri"/>
                          <a:ea typeface="Times New Roman"/>
                          <a:cs typeface="Calibri"/>
                        </a:rPr>
                        <a:t>2</a:t>
                      </a:r>
                      <a:endParaRPr lang="en-US" sz="1050" dirty="0">
                        <a:latin typeface="Times New Roman"/>
                        <a:ea typeface="Times New Roman"/>
                      </a:endParaRPr>
                    </a:p>
                    <a:p>
                      <a:pPr algn="l">
                        <a:spcAft>
                          <a:spcPts val="0"/>
                        </a:spcAft>
                      </a:pPr>
                      <a:r>
                        <a:rPr lang="en-US" sz="1050" b="1" dirty="0">
                          <a:latin typeface="Calibri"/>
                          <a:ea typeface="Times New Roman"/>
                          <a:cs typeface="Calibri"/>
                        </a:rPr>
                        <a:t>Review on Chemical Bonding &amp;  Intro to terminology</a:t>
                      </a:r>
                      <a:r>
                        <a:rPr lang="en-US" sz="1050" dirty="0">
                          <a:latin typeface="Calibri"/>
                          <a:ea typeface="Times New Roman"/>
                          <a:cs typeface="Calibri"/>
                        </a:rPr>
                        <a:t> (products, reactants, reagents)</a:t>
                      </a:r>
                      <a:endParaRPr lang="en-US" sz="1050" dirty="0">
                        <a:latin typeface="Times New Roman"/>
                        <a:ea typeface="Times New Roman"/>
                      </a:endParaRPr>
                    </a:p>
                    <a:p>
                      <a:pPr algn="l">
                        <a:spcAft>
                          <a:spcPts val="0"/>
                        </a:spcAft>
                      </a:pPr>
                      <a:r>
                        <a:rPr lang="en-US" sz="1050" b="1" dirty="0">
                          <a:solidFill>
                            <a:srgbClr val="E36C0A"/>
                          </a:solidFill>
                          <a:latin typeface="Calibri"/>
                          <a:ea typeface="Times New Roman"/>
                          <a:cs typeface="Calibri"/>
                        </a:rPr>
                        <a:t>Introduction to STSE Blog Assignment  </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C2.1</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1050" b="1" dirty="0">
                          <a:latin typeface="Calibri"/>
                          <a:ea typeface="Times New Roman"/>
                          <a:cs typeface="Calibri"/>
                        </a:rPr>
                        <a:t>3 </a:t>
                      </a:r>
                      <a:endParaRPr lang="en-US" sz="1050" dirty="0">
                        <a:latin typeface="Times New Roman"/>
                        <a:ea typeface="Times New Roman"/>
                      </a:endParaRPr>
                    </a:p>
                    <a:p>
                      <a:pPr algn="l">
                        <a:spcAft>
                          <a:spcPts val="0"/>
                        </a:spcAft>
                      </a:pPr>
                      <a:r>
                        <a:rPr lang="en-US" sz="1050" b="1" dirty="0">
                          <a:latin typeface="Calibri"/>
                          <a:ea typeface="Times New Roman"/>
                          <a:cs typeface="Calibri"/>
                        </a:rPr>
                        <a:t>Review on IUPAC nomenclature</a:t>
                      </a:r>
                      <a:r>
                        <a:rPr lang="en-US" sz="1050" dirty="0">
                          <a:latin typeface="Calibri"/>
                          <a:ea typeface="Times New Roman"/>
                          <a:cs typeface="Calibri"/>
                        </a:rPr>
                        <a:t> </a:t>
                      </a:r>
                      <a:endParaRPr lang="en-US" sz="1050" dirty="0">
                        <a:latin typeface="Times New Roman"/>
                        <a:ea typeface="Times New Roman"/>
                      </a:endParaRPr>
                    </a:p>
                    <a:p>
                      <a:pPr algn="l">
                        <a:spcAft>
                          <a:spcPts val="0"/>
                        </a:spcAft>
                      </a:pPr>
                      <a:r>
                        <a:rPr lang="en-US" sz="1050" dirty="0">
                          <a:latin typeface="Calibri"/>
                          <a:ea typeface="Times New Roman"/>
                          <a:cs typeface="Calibri"/>
                        </a:rPr>
                        <a:t> </a:t>
                      </a:r>
                      <a:endParaRPr lang="en-US" sz="1050" dirty="0">
                        <a:latin typeface="Times New Roman"/>
                        <a:ea typeface="Times New Roman"/>
                      </a:endParaRPr>
                    </a:p>
                    <a:p>
                      <a:pPr algn="l"/>
                      <a:r>
                        <a:rPr lang="en-US" sz="1050" b="1" dirty="0">
                          <a:solidFill>
                            <a:srgbClr val="FF0000"/>
                          </a:solidFill>
                          <a:latin typeface="Calibri"/>
                          <a:cs typeface="Calibri"/>
                        </a:rPr>
                        <a:t>SE- C2.2, 2.3, 2.4, 2.5, 2.6</a:t>
                      </a:r>
                      <a:endParaRPr lang="en-US" sz="1050" dirty="0">
                        <a:latin typeface="Calibri"/>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1050" b="1" dirty="0">
                          <a:latin typeface="Calibri"/>
                          <a:ea typeface="Times New Roman"/>
                          <a:cs typeface="Calibri"/>
                        </a:rPr>
                        <a:t>4 </a:t>
                      </a:r>
                      <a:endParaRPr lang="en-US" sz="1050" dirty="0">
                        <a:latin typeface="Times New Roman"/>
                        <a:ea typeface="Times New Roman"/>
                      </a:endParaRPr>
                    </a:p>
                    <a:p>
                      <a:pPr algn="l">
                        <a:spcAft>
                          <a:spcPts val="0"/>
                        </a:spcAft>
                      </a:pPr>
                      <a:r>
                        <a:rPr lang="en-US" sz="1050" b="1" dirty="0">
                          <a:latin typeface="Calibri"/>
                          <a:ea typeface="Times New Roman"/>
                          <a:cs typeface="Calibri"/>
                        </a:rPr>
                        <a:t>Balancing chemical equations + Worksheet to practice </a:t>
                      </a:r>
                      <a:endParaRPr lang="en-US" sz="1050" dirty="0">
                        <a:latin typeface="Times New Roman"/>
                        <a:ea typeface="Times New Roman"/>
                      </a:endParaRPr>
                    </a:p>
                    <a:p>
                      <a:pPr algn="l"/>
                      <a:r>
                        <a:rPr lang="en-US" sz="1050" b="1" dirty="0" err="1">
                          <a:solidFill>
                            <a:srgbClr val="7030A0"/>
                          </a:solidFill>
                          <a:latin typeface="Calibri"/>
                          <a:cs typeface="Calibri"/>
                        </a:rPr>
                        <a:t>AfL</a:t>
                      </a:r>
                      <a:r>
                        <a:rPr lang="en-US" sz="1050" b="1" dirty="0">
                          <a:solidFill>
                            <a:srgbClr val="7030A0"/>
                          </a:solidFill>
                          <a:latin typeface="Calibri"/>
                          <a:cs typeface="Calibri"/>
                        </a:rPr>
                        <a:t>/</a:t>
                      </a:r>
                      <a:r>
                        <a:rPr lang="en-US" sz="1050" b="1" dirty="0" err="1">
                          <a:solidFill>
                            <a:srgbClr val="7030A0"/>
                          </a:solidFill>
                          <a:latin typeface="Calibri"/>
                          <a:cs typeface="Calibri"/>
                        </a:rPr>
                        <a:t>AaL</a:t>
                      </a:r>
                      <a:r>
                        <a:rPr lang="en-US" sz="1050" b="1" dirty="0">
                          <a:solidFill>
                            <a:srgbClr val="7030A0"/>
                          </a:solidFill>
                          <a:latin typeface="Calibri"/>
                          <a:cs typeface="Calibri"/>
                        </a:rPr>
                        <a:t> – Worksheet </a:t>
                      </a:r>
                      <a:endParaRPr lang="en-US" sz="1050" dirty="0">
                        <a:latin typeface="Calibri"/>
                      </a:endParaRPr>
                    </a:p>
                    <a:p>
                      <a:pPr algn="l"/>
                      <a:r>
                        <a:rPr lang="en-US" sz="1050" b="1" dirty="0">
                          <a:solidFill>
                            <a:srgbClr val="FF0000"/>
                          </a:solidFill>
                          <a:latin typeface="Calibri"/>
                          <a:cs typeface="Calibri"/>
                        </a:rPr>
                        <a:t>SE- C2.2, 2.4, 2.5, 2.6</a:t>
                      </a:r>
                      <a:endParaRPr lang="en-US" sz="1050" dirty="0">
                        <a:latin typeface="Calibri"/>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en-US" sz="1050" b="1" dirty="0">
                          <a:latin typeface="Calibri"/>
                          <a:ea typeface="Times New Roman"/>
                          <a:cs typeface="Calibri"/>
                        </a:rPr>
                        <a:t>5 </a:t>
                      </a:r>
                      <a:endParaRPr lang="en-US" sz="1050" dirty="0">
                        <a:latin typeface="Times New Roman"/>
                        <a:ea typeface="Times New Roman"/>
                      </a:endParaRPr>
                    </a:p>
                    <a:p>
                      <a:pPr algn="l">
                        <a:spcAft>
                          <a:spcPts val="0"/>
                        </a:spcAft>
                      </a:pPr>
                      <a:r>
                        <a:rPr lang="en-US" sz="1050" b="1" dirty="0">
                          <a:solidFill>
                            <a:srgbClr val="008000"/>
                          </a:solidFill>
                          <a:latin typeface="Calibri"/>
                          <a:ea typeface="Times New Roman"/>
                          <a:cs typeface="Calibri"/>
                        </a:rPr>
                        <a:t>Formative Quiz on Balancing Equations</a:t>
                      </a:r>
                      <a:endParaRPr lang="en-US" sz="1050" dirty="0">
                        <a:latin typeface="Times New Roman"/>
                        <a:ea typeface="Times New Roman"/>
                      </a:endParaRPr>
                    </a:p>
                    <a:p>
                      <a:pPr algn="l">
                        <a:spcAft>
                          <a:spcPts val="0"/>
                        </a:spcAft>
                      </a:pPr>
                      <a:r>
                        <a:rPr lang="en-US" sz="1050" b="1" dirty="0">
                          <a:latin typeface="Calibri"/>
                          <a:ea typeface="Times New Roman"/>
                          <a:cs typeface="Calibri"/>
                        </a:rPr>
                        <a:t>Types of Reactions</a:t>
                      </a:r>
                      <a:r>
                        <a:rPr lang="en-US" sz="1050" dirty="0">
                          <a:latin typeface="Calibri"/>
                          <a:ea typeface="Times New Roman"/>
                          <a:cs typeface="Calibri"/>
                        </a:rPr>
                        <a:t> (Synthesis, Decomposition, Single Displacement and Double Displacement) </a:t>
                      </a:r>
                      <a:endParaRPr lang="en-US" sz="1050" dirty="0">
                        <a:latin typeface="Times New Roman"/>
                        <a:ea typeface="Times New Roman"/>
                      </a:endParaRPr>
                    </a:p>
                    <a:p>
                      <a:pPr algn="l">
                        <a:spcAft>
                          <a:spcPts val="0"/>
                        </a:spcAft>
                      </a:pPr>
                      <a:r>
                        <a:rPr lang="en-US" sz="1050" dirty="0">
                          <a:latin typeface="Calibri"/>
                          <a:ea typeface="Times New Roman"/>
                          <a:cs typeface="Calibri"/>
                        </a:rPr>
                        <a:t>Writing Equations to represent Types of Reactions</a:t>
                      </a:r>
                      <a:r>
                        <a:rPr lang="en-US" sz="1050" b="1" dirty="0">
                          <a:solidFill>
                            <a:srgbClr val="FF0000"/>
                          </a:solidFill>
                          <a:latin typeface="Calibri"/>
                          <a:ea typeface="Times New Roman"/>
                          <a:cs typeface="Calibri"/>
                        </a:rPr>
                        <a:t> </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C2.1, 2.2, 3.1</a:t>
                      </a:r>
                      <a:endParaRPr lang="en-US" sz="1050" dirty="0">
                        <a:latin typeface="Times New Roman"/>
                        <a:ea typeface="Times New Roman"/>
                      </a:endParaRPr>
                    </a:p>
                    <a:p>
                      <a:pPr algn="l"/>
                      <a:r>
                        <a:rPr lang="en-US" sz="1050" b="1" dirty="0" err="1">
                          <a:solidFill>
                            <a:srgbClr val="7030A0"/>
                          </a:solidFill>
                          <a:latin typeface="Calibri"/>
                          <a:cs typeface="Calibri"/>
                        </a:rPr>
                        <a:t>Afl</a:t>
                      </a:r>
                      <a:r>
                        <a:rPr lang="en-US" sz="1050" b="1" dirty="0">
                          <a:solidFill>
                            <a:srgbClr val="7030A0"/>
                          </a:solidFill>
                          <a:latin typeface="Calibri"/>
                          <a:cs typeface="Calibri"/>
                        </a:rPr>
                        <a:t>/</a:t>
                      </a:r>
                      <a:r>
                        <a:rPr lang="en-US" sz="1050" b="1" dirty="0" err="1">
                          <a:solidFill>
                            <a:srgbClr val="7030A0"/>
                          </a:solidFill>
                          <a:latin typeface="Calibri"/>
                          <a:cs typeface="Calibri"/>
                        </a:rPr>
                        <a:t>AaL</a:t>
                      </a:r>
                      <a:r>
                        <a:rPr lang="en-US" sz="1050" b="1" dirty="0">
                          <a:solidFill>
                            <a:srgbClr val="7030A0"/>
                          </a:solidFill>
                          <a:latin typeface="Calibri"/>
                          <a:cs typeface="Calibri"/>
                        </a:rPr>
                        <a:t> – Quiz </a:t>
                      </a:r>
                      <a:endParaRPr lang="en-US" sz="1050" dirty="0">
                        <a:latin typeface="Calibri"/>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1436917">
                <a:tc>
                  <a:txBody>
                    <a:bodyPr/>
                    <a:lstStyle/>
                    <a:p>
                      <a:pPr algn="l">
                        <a:spcAft>
                          <a:spcPts val="0"/>
                        </a:spcAft>
                      </a:pPr>
                      <a:r>
                        <a:rPr lang="en-US" sz="1050" b="1" dirty="0">
                          <a:latin typeface="Times New Roman"/>
                          <a:ea typeface="Times New Roman"/>
                        </a:rPr>
                        <a:t>6</a:t>
                      </a:r>
                      <a:endParaRPr lang="en-US" sz="1050" dirty="0">
                        <a:latin typeface="Times New Roman"/>
                        <a:ea typeface="Times New Roman"/>
                      </a:endParaRPr>
                    </a:p>
                    <a:p>
                      <a:pPr algn="l">
                        <a:spcAft>
                          <a:spcPts val="0"/>
                        </a:spcAft>
                      </a:pPr>
                      <a:r>
                        <a:rPr lang="en-US" sz="1050" b="1" dirty="0">
                          <a:latin typeface="Calibri"/>
                          <a:ea typeface="Times New Roman"/>
                          <a:cs typeface="Calibri"/>
                        </a:rPr>
                        <a:t>Types of Reactions</a:t>
                      </a:r>
                      <a:r>
                        <a:rPr lang="en-US" sz="1050" dirty="0">
                          <a:latin typeface="Calibri"/>
                          <a:ea typeface="Times New Roman"/>
                          <a:cs typeface="Calibri"/>
                        </a:rPr>
                        <a:t> </a:t>
                      </a:r>
                      <a:r>
                        <a:rPr lang="en-US" sz="1050" b="1" dirty="0">
                          <a:latin typeface="Calibri"/>
                          <a:ea typeface="Times New Roman"/>
                          <a:cs typeface="Calibri"/>
                        </a:rPr>
                        <a:t>Cont’d </a:t>
                      </a:r>
                      <a:r>
                        <a:rPr lang="en-US" sz="1050" dirty="0">
                          <a:latin typeface="Calibri"/>
                          <a:ea typeface="Times New Roman"/>
                          <a:cs typeface="Calibri"/>
                        </a:rPr>
                        <a:t>Metal &amp; Halogen Single Displacements, Products of double displacements (</a:t>
                      </a:r>
                      <a:r>
                        <a:rPr lang="en-US" sz="1050" dirty="0" err="1">
                          <a:latin typeface="Calibri"/>
                          <a:ea typeface="Times New Roman"/>
                          <a:cs typeface="Calibri"/>
                        </a:rPr>
                        <a:t>ppt</a:t>
                      </a:r>
                      <a:r>
                        <a:rPr lang="en-US" sz="1050" dirty="0">
                          <a:latin typeface="Calibri"/>
                          <a:ea typeface="Times New Roman"/>
                          <a:cs typeface="Calibri"/>
                        </a:rPr>
                        <a:t>, gas, neutralization)</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C2.5,  C2.6</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dirty="0">
                          <a:latin typeface="Times New Roman"/>
                          <a:ea typeface="Times New Roman"/>
                        </a:rPr>
                        <a:t>7</a:t>
                      </a:r>
                      <a:endParaRPr lang="en-US" sz="1050" dirty="0">
                        <a:latin typeface="Times New Roman"/>
                        <a:ea typeface="Times New Roman"/>
                      </a:endParaRPr>
                    </a:p>
                    <a:p>
                      <a:pPr algn="l">
                        <a:spcAft>
                          <a:spcPts val="0"/>
                        </a:spcAft>
                      </a:pPr>
                      <a:r>
                        <a:rPr lang="en-US" sz="1050" b="1" dirty="0">
                          <a:latin typeface="Calibri"/>
                          <a:ea typeface="Times New Roman"/>
                          <a:cs typeface="Calibri"/>
                        </a:rPr>
                        <a:t>Types of Reactions Cont.</a:t>
                      </a:r>
                      <a:r>
                        <a:rPr lang="en-US" sz="1050" dirty="0">
                          <a:latin typeface="Calibri"/>
                          <a:ea typeface="Times New Roman"/>
                          <a:cs typeface="Calibri"/>
                        </a:rPr>
                        <a:t> Neutralization (acids + bases) &amp; Combustion, Demo on Combustion</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a:t>
                      </a:r>
                      <a:r>
                        <a:rPr lang="en-US" sz="1050" b="1" dirty="0" err="1">
                          <a:solidFill>
                            <a:srgbClr val="7030A0"/>
                          </a:solidFill>
                          <a:latin typeface="Calibri"/>
                          <a:ea typeface="Times New Roman"/>
                          <a:cs typeface="Calibri"/>
                        </a:rPr>
                        <a:t>AaL</a:t>
                      </a:r>
                      <a:r>
                        <a:rPr lang="en-US" sz="1050" b="1" dirty="0">
                          <a:solidFill>
                            <a:srgbClr val="7030A0"/>
                          </a:solidFill>
                          <a:latin typeface="Calibri"/>
                          <a:ea typeface="Times New Roman"/>
                          <a:cs typeface="Calibri"/>
                        </a:rPr>
                        <a:t> - Assign Problem Set (Worksheet on Recognizing Reactions in Groups</a:t>
                      </a:r>
                      <a:r>
                        <a:rPr lang="en-US" sz="1050" dirty="0">
                          <a:latin typeface="Calibri"/>
                          <a:ea typeface="Times New Roman"/>
                          <a:cs typeface="Calibri"/>
                        </a:rPr>
                        <a:t>)</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C2.7, C3.1</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dirty="0">
                          <a:latin typeface="Calibri"/>
                          <a:ea typeface="Times New Roman"/>
                          <a:cs typeface="Calibri"/>
                        </a:rPr>
                        <a:t>8</a:t>
                      </a:r>
                      <a:endParaRPr lang="en-US" sz="1050" dirty="0">
                        <a:latin typeface="Times New Roman"/>
                        <a:ea typeface="Times New Roman"/>
                      </a:endParaRPr>
                    </a:p>
                    <a:p>
                      <a:pPr algn="l">
                        <a:spcAft>
                          <a:spcPts val="0"/>
                        </a:spcAft>
                      </a:pPr>
                      <a:r>
                        <a:rPr lang="en-US" sz="1050" b="1" dirty="0">
                          <a:latin typeface="Calibri"/>
                          <a:ea typeface="Times New Roman"/>
                          <a:cs typeface="Calibri"/>
                        </a:rPr>
                        <a:t>Take up worksheet on Recognizing Reactions</a:t>
                      </a:r>
                      <a:endParaRPr lang="en-US" sz="1050" dirty="0">
                        <a:latin typeface="Times New Roman"/>
                        <a:ea typeface="Times New Roman"/>
                      </a:endParaRPr>
                    </a:p>
                    <a:p>
                      <a:pPr algn="l">
                        <a:spcAft>
                          <a:spcPts val="0"/>
                        </a:spcAft>
                      </a:pPr>
                      <a:r>
                        <a:rPr lang="en-US" sz="1050" b="1" dirty="0">
                          <a:solidFill>
                            <a:srgbClr val="008000"/>
                          </a:solidFill>
                          <a:latin typeface="Calibri"/>
                          <a:ea typeface="Times New Roman"/>
                          <a:cs typeface="Calibri"/>
                        </a:rPr>
                        <a:t>Formative Quiz on Types of Reactions  </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 – Quiz </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C2.2, 2.4, 2.5, 2.6</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dirty="0">
                          <a:latin typeface="Calibri"/>
                          <a:ea typeface="Times New Roman"/>
                          <a:cs typeface="Calibri"/>
                        </a:rPr>
                        <a:t>9</a:t>
                      </a:r>
                      <a:endParaRPr lang="en-US" sz="1050" dirty="0">
                        <a:latin typeface="Times New Roman"/>
                        <a:ea typeface="Times New Roman"/>
                      </a:endParaRPr>
                    </a:p>
                    <a:p>
                      <a:pPr algn="l">
                        <a:spcAft>
                          <a:spcPts val="0"/>
                        </a:spcAft>
                      </a:pPr>
                      <a:r>
                        <a:rPr lang="en-US" sz="1050" b="1" dirty="0">
                          <a:solidFill>
                            <a:srgbClr val="E36C0A"/>
                          </a:solidFill>
                          <a:latin typeface="Calibri"/>
                          <a:ea typeface="Times New Roman"/>
                          <a:cs typeface="Calibri"/>
                        </a:rPr>
                        <a:t>Intro to Lab: Investigating Chemical Reactions </a:t>
                      </a:r>
                      <a:endParaRPr lang="en-US" sz="1050" dirty="0">
                        <a:latin typeface="Times New Roman"/>
                        <a:ea typeface="Times New Roman"/>
                      </a:endParaRPr>
                    </a:p>
                    <a:p>
                      <a:pPr algn="l">
                        <a:spcAft>
                          <a:spcPts val="0"/>
                        </a:spcAft>
                      </a:pPr>
                      <a:r>
                        <a:rPr lang="en-US" sz="1050" b="1" dirty="0">
                          <a:solidFill>
                            <a:srgbClr val="002060"/>
                          </a:solidFill>
                          <a:latin typeface="Calibri"/>
                          <a:ea typeface="Times New Roman"/>
                          <a:cs typeface="Calibri"/>
                        </a:rPr>
                        <a:t>STSE Blog Entry Due </a:t>
                      </a:r>
                      <a:endParaRPr lang="en-US" sz="1050" dirty="0">
                        <a:latin typeface="Times New Roman"/>
                        <a:ea typeface="Times New Roman"/>
                      </a:endParaRPr>
                    </a:p>
                    <a:p>
                      <a:pPr algn="l">
                        <a:spcAft>
                          <a:spcPts val="0"/>
                        </a:spcAft>
                      </a:pPr>
                      <a:r>
                        <a:rPr lang="en-US" sz="1050" b="1" dirty="0">
                          <a:solidFill>
                            <a:srgbClr val="009900"/>
                          </a:solidFill>
                          <a:latin typeface="Calibri"/>
                          <a:ea typeface="Times New Roman"/>
                          <a:cs typeface="Calibri"/>
                        </a:rPr>
                        <a:t>Activity 1: Chemical Reactions Jigsaw</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 Pre-lab Questions </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 Jigsaw Activity</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A1.3</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a:latin typeface="Times New Roman"/>
                          <a:ea typeface="Times New Roman"/>
                        </a:rPr>
                        <a:t>10</a:t>
                      </a:r>
                      <a:endParaRPr lang="en-US" sz="1050">
                        <a:latin typeface="Times New Roman"/>
                        <a:ea typeface="Times New Roman"/>
                      </a:endParaRPr>
                    </a:p>
                    <a:p>
                      <a:pPr algn="l">
                        <a:spcAft>
                          <a:spcPts val="0"/>
                        </a:spcAft>
                      </a:pPr>
                      <a:r>
                        <a:rPr lang="en-US" sz="1050" b="1">
                          <a:solidFill>
                            <a:srgbClr val="008000"/>
                          </a:solidFill>
                          <a:latin typeface="Calibri"/>
                          <a:ea typeface="Times New Roman"/>
                          <a:cs typeface="Calibri"/>
                        </a:rPr>
                        <a:t>Experiment 1: Investigating Chemical Reactions </a:t>
                      </a:r>
                      <a:endParaRPr lang="en-US" sz="1050">
                        <a:latin typeface="Times New Roman"/>
                        <a:ea typeface="Times New Roman"/>
                      </a:endParaRPr>
                    </a:p>
                    <a:p>
                      <a:pPr algn="l">
                        <a:spcAft>
                          <a:spcPts val="0"/>
                        </a:spcAft>
                      </a:pPr>
                      <a:r>
                        <a:rPr lang="en-US" sz="1050" b="1">
                          <a:solidFill>
                            <a:srgbClr val="7030A0"/>
                          </a:solidFill>
                          <a:latin typeface="Calibri"/>
                          <a:ea typeface="Times New Roman"/>
                          <a:cs typeface="Calibri"/>
                        </a:rPr>
                        <a:t>AfL/AaL – Observation Chart + Discussion Questions </a:t>
                      </a:r>
                      <a:endParaRPr lang="en-US" sz="1050">
                        <a:latin typeface="Times New Roman"/>
                        <a:ea typeface="Times New Roman"/>
                      </a:endParaRPr>
                    </a:p>
                    <a:p>
                      <a:pPr algn="l">
                        <a:spcAft>
                          <a:spcPts val="0"/>
                        </a:spcAft>
                      </a:pPr>
                      <a:r>
                        <a:rPr lang="en-US" sz="1050" b="1">
                          <a:solidFill>
                            <a:srgbClr val="FF0000"/>
                          </a:solidFill>
                          <a:latin typeface="Calibri"/>
                          <a:ea typeface="Times New Roman"/>
                          <a:cs typeface="Calibri"/>
                        </a:rPr>
                        <a:t>SE-A1.5, A1.6, C2.3, C2.10</a:t>
                      </a:r>
                      <a:endParaRPr lang="en-US" sz="105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1393330">
                <a:tc>
                  <a:txBody>
                    <a:bodyPr/>
                    <a:lstStyle/>
                    <a:p>
                      <a:pPr algn="l">
                        <a:spcAft>
                          <a:spcPts val="0"/>
                        </a:spcAft>
                      </a:pPr>
                      <a:r>
                        <a:rPr lang="en-US" sz="1050" b="1" dirty="0">
                          <a:latin typeface="Times New Roman"/>
                          <a:ea typeface="Times New Roman"/>
                        </a:rPr>
                        <a:t>11</a:t>
                      </a:r>
                      <a:endParaRPr lang="en-US" sz="1050" dirty="0">
                        <a:latin typeface="Times New Roman"/>
                        <a:ea typeface="Times New Roman"/>
                      </a:endParaRPr>
                    </a:p>
                    <a:p>
                      <a:pPr algn="l">
                        <a:spcAft>
                          <a:spcPts val="0"/>
                        </a:spcAft>
                      </a:pPr>
                      <a:r>
                        <a:rPr lang="en-US" sz="1050" b="1" dirty="0">
                          <a:latin typeface="Calibri"/>
                          <a:ea typeface="Times New Roman"/>
                          <a:cs typeface="Calibri"/>
                        </a:rPr>
                        <a:t>Discussion and Analysis of Experiment 1 + Wrap Up </a:t>
                      </a:r>
                      <a:endParaRPr lang="en-US" sz="1050" b="1" dirty="0" smtClean="0">
                        <a:latin typeface="Calibri"/>
                        <a:ea typeface="Times New Roman"/>
                        <a:cs typeface="Calibri"/>
                      </a:endParaRPr>
                    </a:p>
                    <a:p>
                      <a:pPr algn="l">
                        <a:spcAft>
                          <a:spcPts val="0"/>
                        </a:spcAft>
                      </a:pP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SE-A1.11,  C1.1,  C2.3, C2.10</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dirty="0">
                          <a:latin typeface="Times New Roman"/>
                          <a:ea typeface="Times New Roman"/>
                        </a:rPr>
                        <a:t>12</a:t>
                      </a:r>
                      <a:endParaRPr lang="en-US" sz="1050" dirty="0">
                        <a:latin typeface="Times New Roman"/>
                        <a:ea typeface="Times New Roman"/>
                      </a:endParaRPr>
                    </a:p>
                    <a:p>
                      <a:pPr algn="l">
                        <a:spcAft>
                          <a:spcPts val="0"/>
                        </a:spcAft>
                      </a:pPr>
                      <a:r>
                        <a:rPr lang="en-US" sz="1050" b="1" dirty="0">
                          <a:solidFill>
                            <a:srgbClr val="000000"/>
                          </a:solidFill>
                          <a:latin typeface="Calibri"/>
                          <a:ea typeface="Times New Roman"/>
                          <a:cs typeface="Calibri"/>
                        </a:rPr>
                        <a:t>Metal and Non-metal Oxides</a:t>
                      </a:r>
                      <a:endParaRPr lang="en-US" sz="1050" dirty="0">
                        <a:latin typeface="Times New Roman"/>
                        <a:ea typeface="Times New Roman"/>
                      </a:endParaRPr>
                    </a:p>
                    <a:p>
                      <a:pPr algn="l">
                        <a:spcAft>
                          <a:spcPts val="0"/>
                        </a:spcAft>
                      </a:pPr>
                      <a:r>
                        <a:rPr lang="en-US" sz="1050" dirty="0">
                          <a:solidFill>
                            <a:srgbClr val="000000"/>
                          </a:solidFill>
                          <a:latin typeface="Calibri"/>
                          <a:ea typeface="Times New Roman"/>
                          <a:cs typeface="Calibri"/>
                        </a:rPr>
                        <a:t>-Properties of Oxides </a:t>
                      </a:r>
                      <a:endParaRPr lang="en-US" sz="1050" dirty="0">
                        <a:latin typeface="Times New Roman"/>
                        <a:ea typeface="Times New Roman"/>
                      </a:endParaRPr>
                    </a:p>
                    <a:p>
                      <a:pPr algn="l">
                        <a:spcAft>
                          <a:spcPts val="0"/>
                        </a:spcAft>
                      </a:pPr>
                      <a:r>
                        <a:rPr lang="en-US" sz="1050" dirty="0">
                          <a:solidFill>
                            <a:srgbClr val="000000"/>
                          </a:solidFill>
                          <a:latin typeface="Calibri"/>
                          <a:ea typeface="Times New Roman"/>
                          <a:cs typeface="Calibri"/>
                        </a:rPr>
                        <a:t>-Acidic/ Basic Oxides </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C2.4, C3.3 </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en-US" sz="1050" b="1" dirty="0">
                          <a:latin typeface="Times New Roman"/>
                          <a:ea typeface="Times New Roman"/>
                        </a:rPr>
                        <a:t>13 </a:t>
                      </a:r>
                      <a:endParaRPr lang="en-US" sz="1050" dirty="0">
                        <a:latin typeface="Times New Roman"/>
                        <a:ea typeface="Times New Roman"/>
                      </a:endParaRPr>
                    </a:p>
                    <a:p>
                      <a:pPr algn="l">
                        <a:spcAft>
                          <a:spcPts val="0"/>
                        </a:spcAft>
                      </a:pPr>
                      <a:r>
                        <a:rPr lang="en-US" sz="1050" b="1" dirty="0">
                          <a:latin typeface="Calibri"/>
                          <a:ea typeface="Times New Roman"/>
                          <a:cs typeface="Calibri"/>
                        </a:rPr>
                        <a:t>Case Study and Class Discussion:</a:t>
                      </a:r>
                      <a:r>
                        <a:rPr lang="en-US" sz="1050" dirty="0">
                          <a:latin typeface="Calibri"/>
                          <a:ea typeface="Times New Roman"/>
                          <a:cs typeface="Calibri"/>
                        </a:rPr>
                        <a:t> Chemical Reactions and Industrial applications, environmental applications </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 Participation in Class Discussion</a:t>
                      </a:r>
                      <a:endParaRPr lang="en-US" sz="1050" dirty="0">
                        <a:latin typeface="Times New Roman"/>
                        <a:ea typeface="Times New Roman"/>
                      </a:endParaRPr>
                    </a:p>
                    <a:p>
                      <a:pPr algn="l">
                        <a:spcAft>
                          <a:spcPts val="0"/>
                        </a:spcAft>
                      </a:pPr>
                      <a:r>
                        <a:rPr lang="en-US" sz="1050" b="1" dirty="0">
                          <a:solidFill>
                            <a:srgbClr val="FF0000"/>
                          </a:solidFill>
                          <a:latin typeface="Calibri"/>
                          <a:ea typeface="Times New Roman"/>
                          <a:cs typeface="Calibri"/>
                        </a:rPr>
                        <a:t>SE – C1.1, C1.2, A2.2 </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66"/>
                    </a:solidFill>
                  </a:tcPr>
                </a:tc>
                <a:tc>
                  <a:txBody>
                    <a:bodyPr/>
                    <a:lstStyle/>
                    <a:p>
                      <a:pPr algn="l">
                        <a:spcAft>
                          <a:spcPts val="0"/>
                        </a:spcAft>
                      </a:pPr>
                      <a:r>
                        <a:rPr lang="en-US" sz="1050" b="1">
                          <a:latin typeface="Times New Roman"/>
                          <a:ea typeface="Times New Roman"/>
                        </a:rPr>
                        <a:t>14 </a:t>
                      </a:r>
                      <a:endParaRPr lang="en-US" sz="1050">
                        <a:latin typeface="Times New Roman"/>
                        <a:ea typeface="Times New Roman"/>
                      </a:endParaRPr>
                    </a:p>
                    <a:p>
                      <a:pPr algn="l">
                        <a:spcAft>
                          <a:spcPts val="0"/>
                        </a:spcAft>
                      </a:pPr>
                      <a:r>
                        <a:rPr lang="en-US" sz="1050" b="1">
                          <a:latin typeface="Calibri"/>
                          <a:ea typeface="Times New Roman"/>
                          <a:cs typeface="Calibri"/>
                        </a:rPr>
                        <a:t>Video on Environmental Impacts</a:t>
                      </a:r>
                      <a:r>
                        <a:rPr lang="en-US" sz="1050">
                          <a:latin typeface="Calibri"/>
                          <a:ea typeface="Times New Roman"/>
                          <a:cs typeface="Calibri"/>
                        </a:rPr>
                        <a:t> </a:t>
                      </a:r>
                      <a:r>
                        <a:rPr lang="en-US" sz="1050" b="1">
                          <a:latin typeface="Calibri"/>
                          <a:ea typeface="Times New Roman"/>
                          <a:cs typeface="Calibri"/>
                        </a:rPr>
                        <a:t>of Chemical Reactions (Fill out handout-Formative Check)</a:t>
                      </a:r>
                      <a:r>
                        <a:rPr lang="en-US" sz="1050">
                          <a:latin typeface="Calibri"/>
                          <a:ea typeface="Times New Roman"/>
                          <a:cs typeface="Calibri"/>
                        </a:rPr>
                        <a:t> </a:t>
                      </a:r>
                      <a:endParaRPr lang="en-US" sz="1050">
                        <a:latin typeface="Times New Roman"/>
                        <a:ea typeface="Times New Roman"/>
                      </a:endParaRPr>
                    </a:p>
                    <a:p>
                      <a:pPr algn="l">
                        <a:spcAft>
                          <a:spcPts val="0"/>
                        </a:spcAft>
                      </a:pPr>
                      <a:r>
                        <a:rPr lang="en-US" sz="1050" b="1">
                          <a:solidFill>
                            <a:srgbClr val="009900"/>
                          </a:solidFill>
                          <a:latin typeface="Calibri"/>
                          <a:ea typeface="Times New Roman"/>
                          <a:cs typeface="Calibri"/>
                        </a:rPr>
                        <a:t>Peer Assessment for Lab Report </a:t>
                      </a:r>
                      <a:endParaRPr lang="en-US" sz="1050">
                        <a:latin typeface="Times New Roman"/>
                        <a:ea typeface="Times New Roman"/>
                      </a:endParaRPr>
                    </a:p>
                    <a:p>
                      <a:pPr algn="l">
                        <a:spcAft>
                          <a:spcPts val="0"/>
                        </a:spcAft>
                      </a:pPr>
                      <a:r>
                        <a:rPr lang="en-US" sz="1050" b="1">
                          <a:solidFill>
                            <a:srgbClr val="7030A0"/>
                          </a:solidFill>
                          <a:latin typeface="Calibri"/>
                          <a:ea typeface="Times New Roman"/>
                          <a:cs typeface="Calibri"/>
                        </a:rPr>
                        <a:t>AfL-  Worksheet </a:t>
                      </a:r>
                      <a:endParaRPr lang="en-US" sz="1050">
                        <a:latin typeface="Times New Roman"/>
                        <a:ea typeface="Times New Roman"/>
                      </a:endParaRPr>
                    </a:p>
                    <a:p>
                      <a:pPr algn="l">
                        <a:spcAft>
                          <a:spcPts val="0"/>
                        </a:spcAft>
                      </a:pPr>
                      <a:r>
                        <a:rPr lang="en-US" sz="1050" b="1">
                          <a:solidFill>
                            <a:srgbClr val="7030A0"/>
                          </a:solidFill>
                          <a:latin typeface="Calibri"/>
                          <a:ea typeface="Times New Roman"/>
                          <a:cs typeface="Calibri"/>
                        </a:rPr>
                        <a:t>AaL- Peer Assessment </a:t>
                      </a:r>
                      <a:endParaRPr lang="en-US" sz="1050">
                        <a:latin typeface="Times New Roman"/>
                        <a:ea typeface="Times New Roman"/>
                      </a:endParaRPr>
                    </a:p>
                    <a:p>
                      <a:pPr algn="l">
                        <a:spcAft>
                          <a:spcPts val="0"/>
                        </a:spcAft>
                      </a:pPr>
                      <a:r>
                        <a:rPr lang="en-US" sz="1050" b="1">
                          <a:solidFill>
                            <a:srgbClr val="FF0000"/>
                          </a:solidFill>
                          <a:latin typeface="Calibri"/>
                          <a:ea typeface="Times New Roman"/>
                          <a:cs typeface="Calibri"/>
                        </a:rPr>
                        <a:t>SE-A2.2, C1.1, C1.2,</a:t>
                      </a:r>
                      <a:endParaRPr lang="en-US" sz="105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66"/>
                    </a:solidFill>
                  </a:tcPr>
                </a:tc>
                <a:tc>
                  <a:txBody>
                    <a:bodyPr/>
                    <a:lstStyle/>
                    <a:p>
                      <a:pPr algn="l">
                        <a:spcAft>
                          <a:spcPts val="0"/>
                        </a:spcAft>
                      </a:pPr>
                      <a:r>
                        <a:rPr lang="en-US" sz="1050" b="1" dirty="0">
                          <a:latin typeface="Times New Roman"/>
                          <a:ea typeface="Times New Roman"/>
                        </a:rPr>
                        <a:t>15</a:t>
                      </a:r>
                      <a:endParaRPr lang="en-US" sz="1050" dirty="0">
                        <a:latin typeface="Times New Roman"/>
                        <a:ea typeface="Times New Roman"/>
                      </a:endParaRPr>
                    </a:p>
                    <a:p>
                      <a:pPr algn="l">
                        <a:spcAft>
                          <a:spcPts val="0"/>
                        </a:spcAft>
                      </a:pPr>
                      <a:r>
                        <a:rPr lang="en-US" sz="1050" b="1" dirty="0">
                          <a:latin typeface="Calibri"/>
                          <a:ea typeface="Times New Roman"/>
                          <a:cs typeface="Calibri"/>
                        </a:rPr>
                        <a:t>Work Period</a:t>
                      </a:r>
                      <a:r>
                        <a:rPr lang="en-US" sz="1050" dirty="0">
                          <a:latin typeface="Calibri"/>
                          <a:ea typeface="Times New Roman"/>
                          <a:cs typeface="Calibri"/>
                        </a:rPr>
                        <a:t> in Computer Lab for STSE Blog</a:t>
                      </a:r>
                      <a:r>
                        <a:rPr lang="en-US" sz="1050" b="1" dirty="0">
                          <a:solidFill>
                            <a:srgbClr val="002060"/>
                          </a:solidFill>
                          <a:latin typeface="Calibri"/>
                          <a:ea typeface="Times New Roman"/>
                          <a:cs typeface="Calibri"/>
                        </a:rPr>
                        <a:t> </a:t>
                      </a:r>
                      <a:r>
                        <a:rPr lang="en-US" sz="1050" dirty="0">
                          <a:latin typeface="Calibri"/>
                          <a:ea typeface="Times New Roman"/>
                          <a:cs typeface="Calibri"/>
                        </a:rPr>
                        <a:t>Responses </a:t>
                      </a:r>
                      <a:r>
                        <a:rPr lang="en-US" sz="1050" b="1" dirty="0">
                          <a:solidFill>
                            <a:srgbClr val="002060"/>
                          </a:solidFill>
                          <a:latin typeface="Calibri"/>
                          <a:ea typeface="Times New Roman"/>
                          <a:cs typeface="Calibri"/>
                        </a:rPr>
                        <a:t> </a:t>
                      </a:r>
                      <a:endParaRPr lang="en-US" sz="1050" dirty="0">
                        <a:latin typeface="Times New Roman"/>
                        <a:ea typeface="Times New Roman"/>
                      </a:endParaRPr>
                    </a:p>
                    <a:p>
                      <a:pPr algn="l">
                        <a:spcAft>
                          <a:spcPts val="0"/>
                        </a:spcAft>
                      </a:pPr>
                      <a:r>
                        <a:rPr lang="en-US" sz="1050" b="1" dirty="0">
                          <a:solidFill>
                            <a:srgbClr val="002060"/>
                          </a:solidFill>
                          <a:latin typeface="Calibri"/>
                          <a:ea typeface="Times New Roman"/>
                          <a:cs typeface="Calibri"/>
                        </a:rPr>
                        <a:t>Formal Lab Report Due</a:t>
                      </a:r>
                      <a:endParaRPr lang="en-US" sz="1050" dirty="0">
                        <a:latin typeface="Times New Roman"/>
                        <a:ea typeface="Times New Roman"/>
                      </a:endParaRPr>
                    </a:p>
                    <a:p>
                      <a:pPr algn="l">
                        <a:spcAft>
                          <a:spcPts val="0"/>
                        </a:spcAft>
                      </a:pPr>
                      <a:r>
                        <a:rPr lang="en-US" sz="1050" b="1" dirty="0">
                          <a:solidFill>
                            <a:srgbClr val="7030A0"/>
                          </a:solidFill>
                          <a:latin typeface="Calibri"/>
                          <a:ea typeface="Times New Roman"/>
                          <a:cs typeface="Calibri"/>
                        </a:rPr>
                        <a:t> </a:t>
                      </a:r>
                      <a:r>
                        <a:rPr lang="en-US" sz="1050" b="1" dirty="0" err="1">
                          <a:solidFill>
                            <a:srgbClr val="7030A0"/>
                          </a:solidFill>
                          <a:latin typeface="Calibri"/>
                          <a:ea typeface="Times New Roman"/>
                          <a:cs typeface="Calibri"/>
                        </a:rPr>
                        <a:t>AoL</a:t>
                      </a:r>
                      <a:r>
                        <a:rPr lang="en-US" sz="1050" b="1" dirty="0">
                          <a:solidFill>
                            <a:srgbClr val="7030A0"/>
                          </a:solidFill>
                          <a:latin typeface="Calibri"/>
                          <a:ea typeface="Times New Roman"/>
                          <a:cs typeface="Calibri"/>
                        </a:rPr>
                        <a:t> – Lab Report</a:t>
                      </a:r>
                      <a:endParaRPr lang="en-US" sz="1050" dirty="0">
                        <a:latin typeface="Times New Roman"/>
                        <a:ea typeface="Times New Roman"/>
                      </a:endParaRPr>
                    </a:p>
                    <a:p>
                      <a:pPr algn="l">
                        <a:spcAft>
                          <a:spcPts val="0"/>
                        </a:spcAft>
                      </a:pPr>
                      <a:r>
                        <a:rPr lang="en-US" sz="1050" b="1" dirty="0">
                          <a:solidFill>
                            <a:srgbClr val="7030A0"/>
                          </a:solidFill>
                          <a:latin typeface="Calibri"/>
                          <a:ea typeface="Times New Roman"/>
                          <a:cs typeface="Calibri"/>
                        </a:rPr>
                        <a:t> </a:t>
                      </a:r>
                      <a:r>
                        <a:rPr lang="en-US" sz="1050" b="1" dirty="0">
                          <a:solidFill>
                            <a:srgbClr val="FF0000"/>
                          </a:solidFill>
                          <a:latin typeface="Calibri"/>
                          <a:ea typeface="Times New Roman"/>
                          <a:cs typeface="Calibri"/>
                        </a:rPr>
                        <a:t>SE-A1.11, C1.1, C1.2</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66"/>
                    </a:solidFill>
                  </a:tcPr>
                </a:tc>
              </a:tr>
              <a:tr h="1393330">
                <a:tc>
                  <a:txBody>
                    <a:bodyPr/>
                    <a:lstStyle/>
                    <a:p>
                      <a:pPr algn="l">
                        <a:spcAft>
                          <a:spcPts val="0"/>
                        </a:spcAft>
                      </a:pPr>
                      <a:r>
                        <a:rPr lang="en-US" sz="1050" b="1" dirty="0">
                          <a:latin typeface="Calibri"/>
                          <a:ea typeface="Times New Roman"/>
                          <a:cs typeface="Calibri"/>
                        </a:rPr>
                        <a:t>16</a:t>
                      </a:r>
                      <a:endParaRPr lang="en-US" sz="1050" dirty="0">
                        <a:latin typeface="Times New Roman"/>
                        <a:ea typeface="Times New Roman"/>
                      </a:endParaRPr>
                    </a:p>
                    <a:p>
                      <a:pPr algn="l">
                        <a:spcAft>
                          <a:spcPts val="0"/>
                        </a:spcAft>
                      </a:pPr>
                      <a:r>
                        <a:rPr lang="en-US" sz="1050" b="1" dirty="0">
                          <a:latin typeface="Calibri"/>
                          <a:ea typeface="Times New Roman"/>
                          <a:cs typeface="Calibri"/>
                        </a:rPr>
                        <a:t>Review for Test</a:t>
                      </a:r>
                      <a:endParaRPr lang="en-US" sz="1050" dirty="0">
                        <a:latin typeface="Times New Roman"/>
                        <a:ea typeface="Times New Roman"/>
                      </a:endParaRPr>
                    </a:p>
                    <a:p>
                      <a:pPr algn="l">
                        <a:spcAft>
                          <a:spcPts val="0"/>
                        </a:spcAft>
                      </a:pPr>
                      <a:r>
                        <a:rPr lang="en-US" sz="1050" b="1" dirty="0">
                          <a:solidFill>
                            <a:srgbClr val="008000"/>
                          </a:solidFill>
                          <a:latin typeface="Calibri"/>
                          <a:ea typeface="Times New Roman"/>
                          <a:cs typeface="Calibri"/>
                        </a:rPr>
                        <a:t>Activity 2: Games Tournament- Pick A Card   </a:t>
                      </a:r>
                      <a:endParaRPr lang="en-US" sz="1050" dirty="0">
                        <a:latin typeface="Times New Roman"/>
                        <a:ea typeface="Times New Roman"/>
                      </a:endParaRPr>
                    </a:p>
                    <a:p>
                      <a:pPr algn="l">
                        <a:spcAft>
                          <a:spcPts val="0"/>
                        </a:spcAft>
                      </a:pPr>
                      <a:r>
                        <a:rPr lang="en-US" sz="1050" b="1" dirty="0">
                          <a:solidFill>
                            <a:srgbClr val="002060"/>
                          </a:solidFill>
                          <a:latin typeface="Calibri"/>
                          <a:ea typeface="Times New Roman"/>
                          <a:cs typeface="Calibri"/>
                        </a:rPr>
                        <a:t>STSE Blog Responses </a:t>
                      </a:r>
                      <a:r>
                        <a:rPr lang="en-US" sz="1050" b="1" dirty="0" smtClean="0">
                          <a:solidFill>
                            <a:srgbClr val="002060"/>
                          </a:solidFill>
                          <a:latin typeface="Calibri"/>
                          <a:ea typeface="Times New Roman"/>
                          <a:cs typeface="Calibri"/>
                        </a:rPr>
                        <a:t>Due</a:t>
                      </a:r>
                    </a:p>
                    <a:p>
                      <a:pPr algn="l">
                        <a:spcAft>
                          <a:spcPts val="0"/>
                        </a:spcAft>
                      </a:pPr>
                      <a:endParaRPr lang="en-US" sz="1050" b="1" dirty="0" smtClean="0">
                        <a:solidFill>
                          <a:srgbClr val="002060"/>
                        </a:solidFill>
                        <a:latin typeface="Calibri"/>
                        <a:ea typeface="Times New Roman"/>
                      </a:endParaRPr>
                    </a:p>
                    <a:p>
                      <a:pPr algn="l">
                        <a:spcAft>
                          <a:spcPts val="0"/>
                        </a:spcAft>
                      </a:pP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AfL</a:t>
                      </a:r>
                      <a:r>
                        <a:rPr lang="en-US" sz="1050" b="1" dirty="0">
                          <a:solidFill>
                            <a:srgbClr val="7030A0"/>
                          </a:solidFill>
                          <a:latin typeface="Calibri"/>
                          <a:ea typeface="Times New Roman"/>
                          <a:cs typeface="Calibri"/>
                        </a:rPr>
                        <a:t>/</a:t>
                      </a:r>
                      <a:r>
                        <a:rPr lang="en-US" sz="1050" b="1" dirty="0" err="1">
                          <a:solidFill>
                            <a:srgbClr val="7030A0"/>
                          </a:solidFill>
                          <a:latin typeface="Calibri"/>
                          <a:ea typeface="Times New Roman"/>
                          <a:cs typeface="Calibri"/>
                        </a:rPr>
                        <a:t>AaL</a:t>
                      </a:r>
                      <a:r>
                        <a:rPr lang="en-US" sz="1050" b="1" dirty="0">
                          <a:solidFill>
                            <a:srgbClr val="7030A0"/>
                          </a:solidFill>
                          <a:latin typeface="Calibri"/>
                          <a:ea typeface="Times New Roman"/>
                          <a:cs typeface="Calibri"/>
                        </a:rPr>
                        <a:t>  - Review Activity</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l">
                        <a:spcAft>
                          <a:spcPts val="0"/>
                        </a:spcAft>
                      </a:pPr>
                      <a:r>
                        <a:rPr lang="en-US" sz="1050" b="1" dirty="0">
                          <a:latin typeface="Calibri"/>
                          <a:ea typeface="Times New Roman"/>
                          <a:cs typeface="Calibri"/>
                        </a:rPr>
                        <a:t>17</a:t>
                      </a:r>
                      <a:endParaRPr lang="en-US" sz="1050" dirty="0">
                        <a:latin typeface="Times New Roman"/>
                        <a:ea typeface="Times New Roman"/>
                      </a:endParaRPr>
                    </a:p>
                    <a:p>
                      <a:pPr algn="l">
                        <a:spcAft>
                          <a:spcPts val="0"/>
                        </a:spcAft>
                      </a:pPr>
                      <a:r>
                        <a:rPr lang="en-US" sz="1050" b="1" dirty="0">
                          <a:latin typeface="Calibri"/>
                          <a:ea typeface="Times New Roman"/>
                          <a:cs typeface="Calibri"/>
                        </a:rPr>
                        <a:t>Review for Test</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l">
                        <a:spcAft>
                          <a:spcPts val="0"/>
                        </a:spcAft>
                      </a:pPr>
                      <a:r>
                        <a:rPr lang="en-US" sz="1050" b="1" dirty="0">
                          <a:latin typeface="Calibri"/>
                          <a:ea typeface="Times New Roman"/>
                          <a:cs typeface="Calibri"/>
                        </a:rPr>
                        <a:t>18</a:t>
                      </a:r>
                      <a:endParaRPr lang="en-US" sz="1050" dirty="0">
                        <a:latin typeface="Times New Roman"/>
                        <a:ea typeface="Times New Roman"/>
                      </a:endParaRPr>
                    </a:p>
                    <a:p>
                      <a:pPr algn="l">
                        <a:spcAft>
                          <a:spcPts val="0"/>
                        </a:spcAft>
                      </a:pPr>
                      <a:r>
                        <a:rPr lang="en-US" sz="1050" b="1" dirty="0">
                          <a:solidFill>
                            <a:srgbClr val="002060"/>
                          </a:solidFill>
                          <a:latin typeface="Calibri"/>
                          <a:ea typeface="Times New Roman"/>
                          <a:cs typeface="Calibri"/>
                        </a:rPr>
                        <a:t>Unit Test</a:t>
                      </a:r>
                      <a:endParaRPr lang="en-US" sz="1050" dirty="0">
                        <a:latin typeface="Times New Roman"/>
                        <a:ea typeface="Times New Roman"/>
                      </a:endParaRPr>
                    </a:p>
                    <a:p>
                      <a:pPr algn="l">
                        <a:spcAft>
                          <a:spcPts val="0"/>
                        </a:spcAft>
                      </a:pPr>
                      <a:r>
                        <a:rPr lang="en-US" sz="1050" b="1" dirty="0" err="1">
                          <a:solidFill>
                            <a:srgbClr val="7030A0"/>
                          </a:solidFill>
                          <a:latin typeface="Calibri"/>
                          <a:ea typeface="Times New Roman"/>
                          <a:cs typeface="Calibri"/>
                        </a:rPr>
                        <a:t>AoL</a:t>
                      </a:r>
                      <a:r>
                        <a:rPr lang="en-US" sz="1050" b="1" dirty="0">
                          <a:solidFill>
                            <a:srgbClr val="7030A0"/>
                          </a:solidFill>
                          <a:latin typeface="Calibri"/>
                          <a:ea typeface="Times New Roman"/>
                          <a:cs typeface="Calibri"/>
                        </a:rPr>
                        <a:t>- Unit Test</a:t>
                      </a: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endParaRPr kumimoji="0" lang="en-US" sz="1100" b="1" kern="1200" dirty="0" smtClean="0">
                        <a:solidFill>
                          <a:schemeClr val="tx2">
                            <a:lumMod val="40000"/>
                            <a:lumOff val="60000"/>
                          </a:schemeClr>
                        </a:solidFill>
                        <a:latin typeface="+mn-lt"/>
                        <a:ea typeface="+mn-ea"/>
                        <a:cs typeface="+mn-cs"/>
                      </a:endParaRPr>
                    </a:p>
                    <a:p>
                      <a:r>
                        <a:rPr kumimoji="0" lang="en-US" sz="1100" b="1" kern="1200" dirty="0" smtClean="0">
                          <a:solidFill>
                            <a:schemeClr val="tx2">
                              <a:lumMod val="40000"/>
                              <a:lumOff val="60000"/>
                            </a:schemeClr>
                          </a:solidFill>
                          <a:latin typeface="+mn-lt"/>
                          <a:ea typeface="+mn-ea"/>
                          <a:cs typeface="+mn-cs"/>
                        </a:rPr>
                        <a:t>Blue</a:t>
                      </a:r>
                      <a:r>
                        <a:rPr kumimoji="0" lang="en-US" sz="1100" b="1" kern="1200" dirty="0" smtClean="0">
                          <a:solidFill>
                            <a:schemeClr val="tx1"/>
                          </a:solidFill>
                          <a:latin typeface="+mn-lt"/>
                          <a:ea typeface="+mn-ea"/>
                          <a:cs typeface="+mn-cs"/>
                        </a:rPr>
                        <a:t> – Introduction to Unit + IUPAC Naming + Balancing Equations</a:t>
                      </a:r>
                      <a:endParaRPr kumimoji="0" lang="en-US" sz="1100" kern="1200" dirty="0" smtClean="0">
                        <a:solidFill>
                          <a:schemeClr val="tx1"/>
                        </a:solidFill>
                        <a:latin typeface="+mn-lt"/>
                        <a:ea typeface="+mn-ea"/>
                        <a:cs typeface="+mn-cs"/>
                      </a:endParaRPr>
                    </a:p>
                    <a:p>
                      <a:r>
                        <a:rPr kumimoji="0" lang="en-US" sz="1100" b="1" kern="1200" dirty="0" smtClean="0">
                          <a:solidFill>
                            <a:schemeClr val="tx1"/>
                          </a:solidFill>
                          <a:latin typeface="+mn-lt"/>
                          <a:ea typeface="+mn-ea"/>
                          <a:cs typeface="+mn-cs"/>
                        </a:rPr>
                        <a:t> </a:t>
                      </a:r>
                      <a:endParaRPr kumimoji="0" lang="en-US" sz="1100" kern="1200" dirty="0" smtClean="0">
                        <a:solidFill>
                          <a:schemeClr val="tx1"/>
                        </a:solidFill>
                        <a:latin typeface="+mn-lt"/>
                        <a:ea typeface="+mn-ea"/>
                        <a:cs typeface="+mn-cs"/>
                      </a:endParaRPr>
                    </a:p>
                    <a:p>
                      <a:r>
                        <a:rPr kumimoji="0" lang="en-US" sz="1100" b="1" kern="1200" dirty="0" smtClean="0">
                          <a:solidFill>
                            <a:srgbClr val="FF9999"/>
                          </a:solidFill>
                          <a:latin typeface="+mn-lt"/>
                          <a:ea typeface="+mn-ea"/>
                          <a:cs typeface="+mn-cs"/>
                        </a:rPr>
                        <a:t>Pink</a:t>
                      </a:r>
                      <a:r>
                        <a:rPr kumimoji="0" lang="en-US" sz="1100" b="1" kern="1200" dirty="0" smtClean="0">
                          <a:solidFill>
                            <a:schemeClr val="tx1"/>
                          </a:solidFill>
                          <a:latin typeface="+mn-lt"/>
                          <a:ea typeface="+mn-ea"/>
                          <a:cs typeface="+mn-cs"/>
                        </a:rPr>
                        <a:t> – Types of Chemical Reactions </a:t>
                      </a:r>
                      <a:endParaRPr kumimoji="0" lang="en-US" sz="1100" kern="1200" dirty="0" smtClean="0">
                        <a:solidFill>
                          <a:schemeClr val="tx1"/>
                        </a:solidFill>
                        <a:latin typeface="+mn-lt"/>
                        <a:ea typeface="+mn-ea"/>
                        <a:cs typeface="+mn-cs"/>
                      </a:endParaRPr>
                    </a:p>
                    <a:p>
                      <a:pPr algn="l">
                        <a:spcAft>
                          <a:spcPts val="0"/>
                        </a:spcAft>
                      </a:pP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100" dirty="0" smtClean="0">
                        <a:latin typeface="+mn-lt"/>
                        <a:ea typeface="Times New Roman"/>
                      </a:endParaRPr>
                    </a:p>
                    <a:p>
                      <a:pPr algn="l">
                        <a:spcAft>
                          <a:spcPts val="0"/>
                        </a:spcAft>
                      </a:pPr>
                      <a:r>
                        <a:rPr lang="en-US" sz="1100" dirty="0" smtClean="0">
                          <a:solidFill>
                            <a:schemeClr val="accent5"/>
                          </a:solidFill>
                          <a:latin typeface="+mn-lt"/>
                          <a:ea typeface="Times New Roman"/>
                        </a:rPr>
                        <a:t>Green-</a:t>
                      </a:r>
                      <a:r>
                        <a:rPr lang="en-US" sz="1100" dirty="0" smtClean="0">
                          <a:latin typeface="+mn-lt"/>
                          <a:ea typeface="Times New Roman"/>
                        </a:rPr>
                        <a:t> Relating Science to STSE</a:t>
                      </a:r>
                    </a:p>
                    <a:p>
                      <a:pPr algn="l">
                        <a:spcAft>
                          <a:spcPts val="0"/>
                        </a:spcAft>
                      </a:pPr>
                      <a:r>
                        <a:rPr lang="en-US" sz="1100" dirty="0" smtClean="0">
                          <a:latin typeface="+mn-lt"/>
                          <a:ea typeface="Times New Roman"/>
                        </a:rPr>
                        <a:t> </a:t>
                      </a:r>
                    </a:p>
                    <a:p>
                      <a:pPr algn="l">
                        <a:spcAft>
                          <a:spcPts val="0"/>
                        </a:spcAft>
                      </a:pPr>
                      <a:r>
                        <a:rPr lang="en-US" sz="1100" dirty="0" smtClean="0">
                          <a:solidFill>
                            <a:srgbClr val="FFFF00"/>
                          </a:solidFill>
                          <a:latin typeface="+mn-lt"/>
                          <a:ea typeface="Times New Roman"/>
                        </a:rPr>
                        <a:t>Yellow</a:t>
                      </a:r>
                      <a:r>
                        <a:rPr lang="en-US" sz="1100" dirty="0" smtClean="0">
                          <a:latin typeface="+mn-lt"/>
                          <a:ea typeface="Times New Roman"/>
                        </a:rPr>
                        <a:t> – Review for Test </a:t>
                      </a:r>
                    </a:p>
                    <a:p>
                      <a:pPr algn="l">
                        <a:spcAft>
                          <a:spcPts val="0"/>
                        </a:spcAft>
                      </a:pPr>
                      <a:endParaRPr lang="en-US" sz="1050" dirty="0">
                        <a:latin typeface="Times New Roman"/>
                        <a:ea typeface="Times New Roman"/>
                      </a:endParaRPr>
                    </a:p>
                  </a:txBody>
                  <a:tcPr marL="44510" marR="445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229600" cy="1143000"/>
          </a:xfrm>
        </p:spPr>
        <p:txBody>
          <a:bodyPr/>
          <a:lstStyle/>
          <a:p>
            <a:r>
              <a:rPr lang="en-US" dirty="0" smtClean="0"/>
              <a:t>Minds-on</a:t>
            </a:r>
            <a:endParaRPr lang="en-US" dirty="0"/>
          </a:p>
        </p:txBody>
      </p:sp>
      <p:sp>
        <p:nvSpPr>
          <p:cNvPr id="3" name="Content Placeholder 2"/>
          <p:cNvSpPr>
            <a:spLocks noGrp="1"/>
          </p:cNvSpPr>
          <p:nvPr>
            <p:ph idx="1"/>
          </p:nvPr>
        </p:nvSpPr>
        <p:spPr>
          <a:xfrm>
            <a:off x="395536" y="1628800"/>
            <a:ext cx="8424936" cy="4968552"/>
          </a:xfrm>
        </p:spPr>
        <p:txBody>
          <a:bodyPr>
            <a:normAutofit fontScale="92500" lnSpcReduction="10000"/>
          </a:bodyPr>
          <a:lstStyle/>
          <a:p>
            <a:pPr marL="0" indent="0">
              <a:buNone/>
            </a:pPr>
            <a:r>
              <a:rPr lang="en-US" b="1" dirty="0" smtClean="0"/>
              <a:t>Chemical Reactions Video:</a:t>
            </a:r>
          </a:p>
          <a:p>
            <a:pPr>
              <a:buNone/>
            </a:pPr>
            <a:r>
              <a:rPr lang="en-US" dirty="0" smtClean="0">
                <a:hlinkClick r:id="rId2" action="ppaction://hlinkfile"/>
              </a:rPr>
              <a:t>ChemicalReactions_Video.wmv</a:t>
            </a:r>
            <a:endParaRPr lang="en-US" dirty="0"/>
          </a:p>
          <a:p>
            <a:pPr marL="0" indent="0">
              <a:buNone/>
            </a:pPr>
            <a:endParaRPr lang="en-US" dirty="0" smtClean="0"/>
          </a:p>
          <a:p>
            <a:pPr marL="0" indent="0">
              <a:buNone/>
            </a:pPr>
            <a:r>
              <a:rPr lang="en-US" b="1" dirty="0" smtClean="0"/>
              <a:t>Scaffolding Questions:</a:t>
            </a:r>
          </a:p>
          <a:p>
            <a:pPr lvl="0"/>
            <a:r>
              <a:rPr lang="en-CA" dirty="0"/>
              <a:t>What is required/needed for a chemical reaction </a:t>
            </a:r>
            <a:r>
              <a:rPr lang="en-CA" dirty="0" smtClean="0"/>
              <a:t>to occur? </a:t>
            </a:r>
            <a:endParaRPr lang="en-CA" dirty="0"/>
          </a:p>
          <a:p>
            <a:pPr lvl="0"/>
            <a:r>
              <a:rPr lang="en-CA" dirty="0"/>
              <a:t>What are some indications that a chemical reaction has occurred?</a:t>
            </a:r>
          </a:p>
          <a:p>
            <a:pPr lvl="0"/>
            <a:r>
              <a:rPr lang="en-CA" dirty="0"/>
              <a:t>Can you </a:t>
            </a:r>
            <a:r>
              <a:rPr lang="en-CA" dirty="0" smtClean="0"/>
              <a:t>identify some of chemicals/reactants/products </a:t>
            </a:r>
            <a:r>
              <a:rPr lang="en-CA" dirty="0"/>
              <a:t>in these </a:t>
            </a:r>
            <a:r>
              <a:rPr lang="en-CA" dirty="0" smtClean="0"/>
              <a:t>pictures?</a:t>
            </a:r>
            <a:endParaRPr lang="en-CA" dirty="0"/>
          </a:p>
          <a:p>
            <a:pPr lvl="0"/>
            <a:r>
              <a:rPr lang="en-CA" dirty="0"/>
              <a:t>Are you able to draw some parallels between the chemical reactions occurring in a laboratory and the real life applications?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Placemat Activity </a:t>
            </a:r>
            <a:endParaRPr lang="en-CA" dirty="0"/>
          </a:p>
        </p:txBody>
      </p:sp>
      <p:pic>
        <p:nvPicPr>
          <p:cNvPr id="4" name="Picture 3" descr="http://cyberlearning-world.com/lessons/placemat.gif"/>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492896"/>
            <a:ext cx="6552728" cy="3672408"/>
          </a:xfrm>
          <a:prstGeom prst="rect">
            <a:avLst/>
          </a:prstGeom>
          <a:noFill/>
          <a:ln>
            <a:noFill/>
          </a:ln>
        </p:spPr>
      </p:pic>
    </p:spTree>
    <p:extLst>
      <p:ext uri="{BB962C8B-B14F-4D97-AF65-F5344CB8AC3E}">
        <p14:creationId xmlns:p14="http://schemas.microsoft.com/office/powerpoint/2010/main" xmlns="" val="4034356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143000"/>
          </a:xfrm>
        </p:spPr>
        <p:txBody>
          <a:bodyPr/>
          <a:lstStyle/>
          <a:p>
            <a:r>
              <a:rPr lang="en-US" dirty="0" smtClean="0"/>
              <a:t>Misconceptions</a:t>
            </a:r>
            <a:endParaRPr lang="en-US" dirty="0"/>
          </a:p>
        </p:txBody>
      </p:sp>
      <p:sp>
        <p:nvSpPr>
          <p:cNvPr id="3" name="Content Placeholder 2"/>
          <p:cNvSpPr>
            <a:spLocks noGrp="1"/>
          </p:cNvSpPr>
          <p:nvPr>
            <p:ph idx="1"/>
          </p:nvPr>
        </p:nvSpPr>
        <p:spPr>
          <a:xfrm>
            <a:off x="467544" y="1340768"/>
            <a:ext cx="8568952" cy="4389120"/>
          </a:xfrm>
        </p:spPr>
        <p:txBody>
          <a:bodyPr/>
          <a:lstStyle/>
          <a:p>
            <a:pPr marL="0" indent="0">
              <a:buNone/>
            </a:pPr>
            <a:r>
              <a:rPr lang="en-CA" sz="2400" dirty="0" smtClean="0"/>
              <a:t>1.  Students have difficulty </a:t>
            </a:r>
            <a:r>
              <a:rPr lang="en-CA" sz="2400" dirty="0"/>
              <a:t>with nomenclature, specifically with naming chemical compounds and using the cross-over rule.</a:t>
            </a:r>
          </a:p>
          <a:p>
            <a:endParaRPr lang="en-US" dirty="0"/>
          </a:p>
        </p:txBody>
      </p:sp>
      <p:sp>
        <p:nvSpPr>
          <p:cNvPr id="4" name="Text Box 2"/>
          <p:cNvSpPr txBox="1">
            <a:spLocks noChangeArrowheads="1"/>
          </p:cNvSpPr>
          <p:nvPr/>
        </p:nvSpPr>
        <p:spPr bwMode="auto">
          <a:xfrm>
            <a:off x="755576" y="2276872"/>
            <a:ext cx="5448300" cy="413385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ct val="115000"/>
              </a:lnSpc>
              <a:spcAft>
                <a:spcPts val="1000"/>
              </a:spcAft>
            </a:pPr>
            <a:r>
              <a:rPr lang="en-CA" sz="1400" b="1" dirty="0">
                <a:effectLst/>
                <a:latin typeface="Calibri"/>
                <a:ea typeface="Calibri"/>
                <a:cs typeface="Times New Roman"/>
              </a:rPr>
              <a:t>Nomenclature Review:</a:t>
            </a:r>
            <a:endParaRPr lang="en-CA" sz="1100" dirty="0">
              <a:effectLst/>
              <a:latin typeface="Calibri"/>
              <a:ea typeface="Calibri"/>
              <a:cs typeface="Times New Roman"/>
            </a:endParaRPr>
          </a:p>
          <a:p>
            <a:pPr>
              <a:lnSpc>
                <a:spcPct val="115000"/>
              </a:lnSpc>
              <a:spcAft>
                <a:spcPts val="1000"/>
              </a:spcAft>
            </a:pPr>
            <a:r>
              <a:rPr lang="en-CA" sz="1200" dirty="0">
                <a:effectLst/>
                <a:latin typeface="Calibri"/>
                <a:ea typeface="Calibri"/>
                <a:cs typeface="Times New Roman"/>
              </a:rPr>
              <a:t>Write out the </a:t>
            </a:r>
            <a:r>
              <a:rPr lang="en-CA" sz="1200" b="1" i="1" dirty="0">
                <a:effectLst/>
                <a:latin typeface="Calibri"/>
                <a:ea typeface="Calibri"/>
                <a:cs typeface="Times New Roman"/>
              </a:rPr>
              <a:t>name </a:t>
            </a:r>
            <a:r>
              <a:rPr lang="en-CA" sz="1200" dirty="0">
                <a:effectLst/>
                <a:latin typeface="Calibri"/>
                <a:ea typeface="Calibri"/>
                <a:cs typeface="Times New Roman"/>
              </a:rPr>
              <a:t>for the following compounds:</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err="1">
                <a:effectLst/>
                <a:latin typeface="Calibri"/>
                <a:ea typeface="Calibri"/>
                <a:cs typeface="Times New Roman"/>
              </a:rPr>
              <a:t>NaCl</a:t>
            </a:r>
            <a:r>
              <a:rPr lang="en-CA" sz="1500" dirty="0">
                <a:effectLst/>
                <a:latin typeface="Calibri"/>
                <a:ea typeface="Calibri"/>
                <a:cs typeface="Times New Roman"/>
              </a:rPr>
              <a:t>   ______________________________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Na</a:t>
            </a:r>
            <a:r>
              <a:rPr lang="en-CA" sz="1500" baseline="-25000" dirty="0">
                <a:effectLst/>
                <a:latin typeface="Calibri"/>
                <a:ea typeface="Calibri"/>
                <a:cs typeface="Times New Roman"/>
              </a:rPr>
              <a:t>2</a:t>
            </a:r>
            <a:r>
              <a:rPr lang="en-CA" sz="1500" dirty="0">
                <a:effectLst/>
                <a:latin typeface="Calibri"/>
                <a:ea typeface="Calibri"/>
                <a:cs typeface="Times New Roman"/>
              </a:rPr>
              <a:t>O  ______________________________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Ca</a:t>
            </a:r>
            <a:r>
              <a:rPr lang="en-CA" sz="1500" baseline="-25000" dirty="0">
                <a:effectLst/>
                <a:latin typeface="Calibri"/>
                <a:ea typeface="Calibri"/>
                <a:cs typeface="Times New Roman"/>
              </a:rPr>
              <a:t>3</a:t>
            </a:r>
            <a:r>
              <a:rPr lang="en-CA" sz="1500" dirty="0">
                <a:effectLst/>
                <a:latin typeface="Calibri"/>
                <a:ea typeface="Calibri"/>
                <a:cs typeface="Times New Roman"/>
              </a:rPr>
              <a:t>N</a:t>
            </a:r>
            <a:r>
              <a:rPr lang="en-CA" sz="1500" baseline="-25000" dirty="0">
                <a:effectLst/>
                <a:latin typeface="Calibri"/>
                <a:ea typeface="Calibri"/>
                <a:cs typeface="Times New Roman"/>
              </a:rPr>
              <a:t>2 </a:t>
            </a:r>
            <a:r>
              <a:rPr lang="en-CA" sz="1500" dirty="0">
                <a:effectLst/>
                <a:latin typeface="Calibri"/>
                <a:ea typeface="Calibri"/>
                <a:cs typeface="Times New Roman"/>
              </a:rPr>
              <a:t>______________________________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CaBr</a:t>
            </a:r>
            <a:r>
              <a:rPr lang="en-CA" sz="1500" baseline="-25000" dirty="0">
                <a:effectLst/>
                <a:latin typeface="Calibri"/>
                <a:ea typeface="Calibri"/>
                <a:cs typeface="Times New Roman"/>
              </a:rPr>
              <a:t>2 </a:t>
            </a:r>
            <a:r>
              <a:rPr lang="en-CA" sz="1500" dirty="0">
                <a:effectLst/>
                <a:latin typeface="Calibri"/>
                <a:ea typeface="Calibri"/>
                <a:cs typeface="Times New Roman"/>
              </a:rPr>
              <a:t>______________________________</a:t>
            </a:r>
            <a:endParaRPr lang="en-CA" sz="1100" dirty="0">
              <a:effectLst/>
              <a:latin typeface="Calibri"/>
              <a:ea typeface="Calibri"/>
              <a:cs typeface="Times New Roman"/>
            </a:endParaRPr>
          </a:p>
          <a:p>
            <a:pPr marL="342900" lvl="0" indent="-342900">
              <a:lnSpc>
                <a:spcPct val="115000"/>
              </a:lnSpc>
              <a:spcAft>
                <a:spcPts val="1000"/>
              </a:spcAft>
              <a:buSzPts val="1500"/>
              <a:buFont typeface="+mj-lt"/>
              <a:buAutoNum type="arabicPeriod"/>
            </a:pPr>
            <a:r>
              <a:rPr lang="en-CA" sz="1500" dirty="0">
                <a:effectLst/>
                <a:latin typeface="Calibri"/>
                <a:ea typeface="Calibri"/>
                <a:cs typeface="Times New Roman"/>
              </a:rPr>
              <a:t>NO</a:t>
            </a:r>
            <a:r>
              <a:rPr lang="en-CA" sz="1500" baseline="-25000" dirty="0">
                <a:effectLst/>
                <a:latin typeface="Calibri"/>
                <a:ea typeface="Calibri"/>
                <a:cs typeface="Times New Roman"/>
              </a:rPr>
              <a:t>2 </a:t>
            </a:r>
            <a:r>
              <a:rPr lang="en-CA" sz="1500" dirty="0">
                <a:effectLst/>
                <a:latin typeface="Calibri"/>
                <a:ea typeface="Calibri"/>
                <a:cs typeface="Times New Roman"/>
              </a:rPr>
              <a:t>_______________________________</a:t>
            </a:r>
            <a:endParaRPr lang="en-CA" sz="1100" dirty="0">
              <a:effectLst/>
              <a:latin typeface="Calibri"/>
              <a:ea typeface="Calibri"/>
              <a:cs typeface="Times New Roman"/>
            </a:endParaRPr>
          </a:p>
          <a:p>
            <a:pPr>
              <a:lnSpc>
                <a:spcPct val="115000"/>
              </a:lnSpc>
              <a:spcAft>
                <a:spcPts val="1000"/>
              </a:spcAft>
            </a:pPr>
            <a:r>
              <a:rPr lang="en-CA" sz="1200" dirty="0">
                <a:effectLst/>
                <a:latin typeface="Calibri"/>
                <a:ea typeface="Calibri"/>
                <a:cs typeface="Times New Roman"/>
              </a:rPr>
              <a:t>Write out the </a:t>
            </a:r>
            <a:r>
              <a:rPr lang="en-CA" sz="1200" b="1" i="1" dirty="0">
                <a:effectLst/>
                <a:latin typeface="Calibri"/>
                <a:ea typeface="Calibri"/>
                <a:cs typeface="Times New Roman"/>
              </a:rPr>
              <a:t>formula</a:t>
            </a:r>
            <a:r>
              <a:rPr lang="en-CA" sz="1200" dirty="0">
                <a:effectLst/>
                <a:latin typeface="Calibri"/>
                <a:ea typeface="Calibri"/>
                <a:cs typeface="Times New Roman"/>
              </a:rPr>
              <a:t> for the following compounds. (Show the cross-over method):</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Calcium Chloride_______________________________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Aluminum Bromide 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Lead Nitrate ___________________________________</a:t>
            </a:r>
            <a:endParaRPr lang="en-CA" sz="1100" dirty="0">
              <a:effectLst/>
              <a:latin typeface="Calibri"/>
              <a:ea typeface="Calibri"/>
              <a:cs typeface="Times New Roman"/>
            </a:endParaRPr>
          </a:p>
          <a:p>
            <a:pPr marL="342900" lvl="0" indent="-342900">
              <a:lnSpc>
                <a:spcPct val="115000"/>
              </a:lnSpc>
              <a:spcAft>
                <a:spcPts val="0"/>
              </a:spcAft>
              <a:buSzPts val="1500"/>
              <a:buFont typeface="+mj-lt"/>
              <a:buAutoNum type="arabicPeriod"/>
            </a:pPr>
            <a:r>
              <a:rPr lang="en-CA" sz="1500" dirty="0">
                <a:effectLst/>
                <a:latin typeface="Calibri"/>
                <a:ea typeface="Calibri"/>
                <a:cs typeface="Times New Roman"/>
              </a:rPr>
              <a:t>Sodium Hydroxide______________________________</a:t>
            </a:r>
            <a:endParaRPr lang="en-CA" sz="1100" dirty="0">
              <a:effectLst/>
              <a:latin typeface="Calibri"/>
              <a:ea typeface="Calibri"/>
              <a:cs typeface="Times New Roman"/>
            </a:endParaRPr>
          </a:p>
          <a:p>
            <a:pPr marL="342900" lvl="0" indent="-342900">
              <a:lnSpc>
                <a:spcPct val="115000"/>
              </a:lnSpc>
              <a:spcAft>
                <a:spcPts val="1000"/>
              </a:spcAft>
              <a:buSzPts val="1500"/>
              <a:buFont typeface="+mj-lt"/>
              <a:buAutoNum type="arabicPeriod"/>
            </a:pPr>
            <a:r>
              <a:rPr lang="en-CA" sz="1500" dirty="0">
                <a:effectLst/>
                <a:latin typeface="Calibri"/>
                <a:ea typeface="Calibri"/>
                <a:cs typeface="Times New Roman"/>
              </a:rPr>
              <a:t>Calcium Carbonate______________________________</a:t>
            </a:r>
            <a:endParaRPr lang="en-CA" sz="1100" dirty="0">
              <a:effectLst/>
              <a:latin typeface="Calibri"/>
              <a:ea typeface="Calibri"/>
              <a:cs typeface="Times New Roman"/>
            </a:endParaRPr>
          </a:p>
          <a:p>
            <a:pPr>
              <a:lnSpc>
                <a:spcPct val="115000"/>
              </a:lnSpc>
              <a:spcAft>
                <a:spcPts val="1000"/>
              </a:spcAft>
            </a:pPr>
            <a:r>
              <a:rPr lang="en-CA" sz="1100" dirty="0">
                <a:effectLst/>
                <a:latin typeface="Calibri"/>
                <a:ea typeface="Calibri"/>
                <a:cs typeface="Times New Roman"/>
              </a:rPr>
              <a:t> </a:t>
            </a:r>
          </a:p>
          <a:p>
            <a:pPr>
              <a:lnSpc>
                <a:spcPct val="115000"/>
              </a:lnSpc>
              <a:spcAft>
                <a:spcPts val="1000"/>
              </a:spcAft>
            </a:pPr>
            <a:r>
              <a:rPr lang="en-CA" sz="1100" dirty="0">
                <a:effectLst/>
                <a:latin typeface="Calibri"/>
                <a:ea typeface="Calibri"/>
                <a:cs typeface="Times New Roman"/>
              </a:rPr>
              <a:t> </a:t>
            </a:r>
          </a:p>
          <a:p>
            <a:pPr>
              <a:lnSpc>
                <a:spcPct val="115000"/>
              </a:lnSpc>
              <a:spcAft>
                <a:spcPts val="1000"/>
              </a:spcAft>
            </a:pPr>
            <a:r>
              <a:rPr lang="en-CA" sz="1100" dirty="0">
                <a:effectLst/>
                <a:latin typeface="Calibri"/>
                <a:ea typeface="Calibri"/>
                <a:cs typeface="Times New Roman"/>
              </a:rPr>
              <a:t> </a:t>
            </a:r>
          </a:p>
        </p:txBody>
      </p:sp>
      <p:sp>
        <p:nvSpPr>
          <p:cNvPr id="5" name="Text Box 2"/>
          <p:cNvSpPr txBox="1">
            <a:spLocks noChangeArrowheads="1"/>
          </p:cNvSpPr>
          <p:nvPr/>
        </p:nvSpPr>
        <p:spPr bwMode="auto">
          <a:xfrm>
            <a:off x="6516216" y="2809284"/>
            <a:ext cx="1485900" cy="11811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r>
              <a:rPr lang="en-CA" sz="1400">
                <a:effectLst/>
                <a:latin typeface="Times New Roman"/>
                <a:ea typeface="Times New Roman"/>
              </a:rPr>
              <a:t>Al</a:t>
            </a:r>
            <a:r>
              <a:rPr lang="en-CA" sz="1400" baseline="30000">
                <a:effectLst/>
                <a:latin typeface="Times New Roman"/>
                <a:ea typeface="Times New Roman"/>
              </a:rPr>
              <a:t>3+ </a:t>
            </a:r>
            <a:r>
              <a:rPr lang="en-CA" sz="1400">
                <a:effectLst/>
                <a:latin typeface="Times New Roman"/>
                <a:ea typeface="Times New Roman"/>
              </a:rPr>
              <a:t>  O</a:t>
            </a:r>
            <a:r>
              <a:rPr lang="en-CA" sz="1400" baseline="30000">
                <a:effectLst/>
                <a:latin typeface="Times New Roman"/>
                <a:ea typeface="Times New Roman"/>
              </a:rPr>
              <a:t>2+</a:t>
            </a:r>
            <a:endParaRPr lang="en-CA" sz="1200">
              <a:effectLst/>
              <a:latin typeface="Times New Roman"/>
              <a:ea typeface="Times New Roman"/>
            </a:endParaRPr>
          </a:p>
          <a:p>
            <a:pPr algn="ctr"/>
            <a:r>
              <a:rPr lang="en-CA" sz="1400" baseline="30000">
                <a:effectLst/>
                <a:latin typeface="Times New Roman"/>
                <a:ea typeface="Times New Roman"/>
              </a:rPr>
              <a:t> </a:t>
            </a:r>
            <a:endParaRPr lang="en-CA" sz="1200">
              <a:effectLst/>
              <a:latin typeface="Times New Roman"/>
              <a:ea typeface="Times New Roman"/>
            </a:endParaRPr>
          </a:p>
          <a:p>
            <a:pPr algn="ctr"/>
            <a:r>
              <a:rPr lang="en-CA" sz="1400">
                <a:effectLst/>
                <a:latin typeface="Times New Roman"/>
                <a:ea typeface="Times New Roman"/>
              </a:rPr>
              <a:t> </a:t>
            </a:r>
            <a:endParaRPr lang="en-CA" sz="1200">
              <a:effectLst/>
              <a:latin typeface="Times New Roman"/>
              <a:ea typeface="Times New Roman"/>
            </a:endParaRPr>
          </a:p>
          <a:p>
            <a:pPr algn="ctr"/>
            <a:r>
              <a:rPr lang="en-CA" sz="1400">
                <a:effectLst/>
                <a:latin typeface="Times New Roman"/>
                <a:ea typeface="Times New Roman"/>
              </a:rPr>
              <a:t>  Al</a:t>
            </a:r>
            <a:r>
              <a:rPr lang="en-CA" sz="1400" baseline="-25000">
                <a:effectLst/>
                <a:latin typeface="Times New Roman"/>
                <a:ea typeface="Times New Roman"/>
              </a:rPr>
              <a:t>2</a:t>
            </a:r>
            <a:r>
              <a:rPr lang="en-CA" sz="1400">
                <a:effectLst/>
                <a:latin typeface="Times New Roman"/>
                <a:ea typeface="Times New Roman"/>
              </a:rPr>
              <a:t>O</a:t>
            </a:r>
            <a:r>
              <a:rPr lang="en-CA" sz="1400" baseline="-25000">
                <a:effectLst/>
                <a:latin typeface="Times New Roman"/>
                <a:ea typeface="Times New Roman"/>
              </a:rPr>
              <a:t>3</a:t>
            </a:r>
            <a:endParaRPr lang="en-CA" sz="1200">
              <a:effectLst/>
              <a:latin typeface="Times New Roman"/>
              <a:ea typeface="Times New Roman"/>
            </a:endParaRPr>
          </a:p>
        </p:txBody>
      </p:sp>
      <p:cxnSp>
        <p:nvCxnSpPr>
          <p:cNvPr id="7" name="Straight Arrow Connector 6"/>
          <p:cNvCxnSpPr/>
          <p:nvPr/>
        </p:nvCxnSpPr>
        <p:spPr>
          <a:xfrm>
            <a:off x="7092280" y="3068960"/>
            <a:ext cx="28803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7092280" y="3120186"/>
            <a:ext cx="289698" cy="3808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4455" y="764704"/>
            <a:ext cx="8229600" cy="4389120"/>
          </a:xfrm>
        </p:spPr>
        <p:txBody>
          <a:bodyPr/>
          <a:lstStyle/>
          <a:p>
            <a:pPr marL="0" indent="0">
              <a:buNone/>
            </a:pPr>
            <a:r>
              <a:rPr lang="en-CA" dirty="0" smtClean="0"/>
              <a:t>2. </a:t>
            </a:r>
            <a:r>
              <a:rPr lang="en-CA" dirty="0"/>
              <a:t>The reactants and products in chemical reactions can always be distinguished from one another.</a:t>
            </a:r>
          </a:p>
          <a:p>
            <a:pPr marL="0" indent="0">
              <a:buNone/>
            </a:pPr>
            <a:endParaRPr lang="en-CA" dirty="0" smtClean="0"/>
          </a:p>
          <a:p>
            <a:pPr marL="0" indent="0">
              <a:buNone/>
            </a:pPr>
            <a:endParaRPr lang="en-CA" dirty="0" smtClean="0"/>
          </a:p>
          <a:p>
            <a:pPr marL="0" indent="0">
              <a:buNone/>
            </a:pPr>
            <a:r>
              <a:rPr lang="en-CA" sz="2400" dirty="0" smtClean="0"/>
              <a:t>3. </a:t>
            </a:r>
            <a:r>
              <a:rPr lang="en-CA" sz="2400" dirty="0"/>
              <a:t>Students have difficulty differentiating between a chemical change and a change of state, which is when a physical change occurs. </a:t>
            </a:r>
            <a:endParaRPr lang="en-CA" sz="2400" dirty="0" smtClean="0"/>
          </a:p>
          <a:p>
            <a:pPr marL="0" indent="0">
              <a:buNone/>
            </a:pPr>
            <a:endParaRPr lang="en-C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00881" y="1556792"/>
            <a:ext cx="4816748" cy="11496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27784" y="3429000"/>
            <a:ext cx="6294115" cy="3273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95350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96064"/>
            <a:ext cx="8229600" cy="4389120"/>
          </a:xfrm>
        </p:spPr>
        <p:txBody>
          <a:bodyPr/>
          <a:lstStyle/>
          <a:p>
            <a:pPr marL="0" indent="0">
              <a:buNone/>
            </a:pPr>
            <a:r>
              <a:rPr lang="en-CA" dirty="0" smtClean="0"/>
              <a:t>4. </a:t>
            </a:r>
            <a:r>
              <a:rPr lang="en-CA" dirty="0"/>
              <a:t>In a chemical reaction the mass is conserved, but not the number or species of atoms.</a:t>
            </a:r>
          </a:p>
          <a:p>
            <a:pPr marL="0" indent="0">
              <a:buNone/>
            </a:pPr>
            <a:endParaRPr lang="en-CA" dirty="0"/>
          </a:p>
        </p:txBody>
      </p:sp>
      <p:pic>
        <p:nvPicPr>
          <p:cNvPr id="4" name="Picture 3"/>
          <p:cNvPicPr/>
          <p:nvPr/>
        </p:nvPicPr>
        <p:blipFill>
          <a:blip r:embed="rId2" cstate="print">
            <a:extLst>
              <a:ext uri="{28A0092B-C50C-407E-A947-70E740481C1C}">
                <a14:useLocalDpi xmlns:a14="http://schemas.microsoft.com/office/drawing/2010/main" xmlns="" val="0"/>
              </a:ext>
            </a:extLst>
          </a:blip>
          <a:stretch>
            <a:fillRect/>
          </a:stretch>
        </p:blipFill>
        <p:spPr>
          <a:xfrm>
            <a:off x="899592" y="1844824"/>
            <a:ext cx="7200800" cy="3240360"/>
          </a:xfrm>
          <a:prstGeom prst="rect">
            <a:avLst/>
          </a:prstGeom>
        </p:spPr>
      </p:pic>
    </p:spTree>
    <p:extLst>
      <p:ext uri="{BB962C8B-B14F-4D97-AF65-F5344CB8AC3E}">
        <p14:creationId xmlns:p14="http://schemas.microsoft.com/office/powerpoint/2010/main" xmlns="" val="158046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1195" y="684525"/>
            <a:ext cx="8229600" cy="4389120"/>
          </a:xfrm>
        </p:spPr>
        <p:txBody>
          <a:bodyPr/>
          <a:lstStyle/>
          <a:p>
            <a:pPr marL="0" indent="0">
              <a:buNone/>
            </a:pPr>
            <a:r>
              <a:rPr lang="en-CA" dirty="0" smtClean="0"/>
              <a:t>5. </a:t>
            </a:r>
            <a:r>
              <a:rPr lang="en-CA" dirty="0"/>
              <a:t>Chemical reactions must be driven by external intervention for example heat. </a:t>
            </a:r>
            <a:endParaRPr lang="en-CA" dirty="0" smtClean="0"/>
          </a:p>
          <a:p>
            <a:pPr marL="0" indent="0">
              <a:buNone/>
            </a:pPr>
            <a:endParaRPr lang="en-CA" dirty="0"/>
          </a:p>
          <a:p>
            <a:pPr marL="0" indent="0">
              <a:buNone/>
            </a:pPr>
            <a:r>
              <a:rPr lang="en-CA" dirty="0" smtClean="0"/>
              <a:t>    Prior Mixing:                                  Post Mixing:</a:t>
            </a:r>
          </a:p>
          <a:p>
            <a:pPr marL="0" indent="0">
              <a:buNone/>
            </a:pPr>
            <a:endParaRPr lang="en-CA" dirty="0" smtClean="0"/>
          </a:p>
          <a:p>
            <a:pPr marL="0" indent="0">
              <a:buNone/>
            </a:pPr>
            <a:endParaRPr lang="en-CA" dirty="0"/>
          </a:p>
        </p:txBody>
      </p:sp>
      <p:pic>
        <p:nvPicPr>
          <p:cNvPr id="4" name="Picture 3" descr="http://www.jce.divched.org/JCESoft/CCA/CCA1/R1ST/R1043/S1059A.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4922" y="2564904"/>
            <a:ext cx="3048000" cy="2286000"/>
          </a:xfrm>
          <a:prstGeom prst="rect">
            <a:avLst/>
          </a:prstGeom>
          <a:noFill/>
          <a:ln>
            <a:noFill/>
          </a:ln>
        </p:spPr>
      </p:pic>
      <p:pic>
        <p:nvPicPr>
          <p:cNvPr id="5" name="Picture 4" descr="http://www.jce.divched.org/JCESoft/CCA/CCA1/R1ST/R1043/S1059C.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60032" y="2564904"/>
            <a:ext cx="3048000" cy="2286000"/>
          </a:xfrm>
          <a:prstGeom prst="rect">
            <a:avLst/>
          </a:prstGeom>
          <a:noFill/>
          <a:ln>
            <a:noFill/>
          </a:ln>
        </p:spPr>
      </p:pic>
    </p:spTree>
    <p:extLst>
      <p:ext uri="{BB962C8B-B14F-4D97-AF65-F5344CB8AC3E}">
        <p14:creationId xmlns:p14="http://schemas.microsoft.com/office/powerpoint/2010/main" xmlns="" val="3281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166</TotalTime>
  <Words>838</Words>
  <Application>Microsoft Office PowerPoint</Application>
  <PresentationFormat>On-screen Show (4:3)</PresentationFormat>
  <Paragraphs>167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Chemical Reactions</vt:lpstr>
      <vt:lpstr>Slide 2</vt:lpstr>
      <vt:lpstr>Unit Plan </vt:lpstr>
      <vt:lpstr>Minds-on</vt:lpstr>
      <vt:lpstr>Placemat Activity </vt:lpstr>
      <vt:lpstr>Misconceptions</vt:lpstr>
      <vt:lpstr>Slide 7</vt:lpstr>
      <vt:lpstr>Slide 8</vt:lpstr>
      <vt:lpstr>Slide 9</vt:lpstr>
      <vt:lpstr>Slide 10</vt:lpstr>
      <vt:lpstr>Jigsaw</vt:lpstr>
      <vt:lpstr>Instructions</vt:lpstr>
      <vt:lpstr>Blog Activity </vt:lpstr>
      <vt:lpstr>http://www.tumblr.com/dashboard</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Reactions</dc:title>
  <dc:creator>Reema</dc:creator>
  <cp:lastModifiedBy> </cp:lastModifiedBy>
  <cp:revision>19</cp:revision>
  <dcterms:created xsi:type="dcterms:W3CDTF">2012-02-22T22:17:04Z</dcterms:created>
  <dcterms:modified xsi:type="dcterms:W3CDTF">2012-02-24T04:54:48Z</dcterms:modified>
</cp:coreProperties>
</file>